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6"/>
  </p:notesMasterIdLst>
  <p:handoutMasterIdLst>
    <p:handoutMasterId r:id="rId67"/>
  </p:handoutMasterIdLst>
  <p:sldIdLst>
    <p:sldId id="372" r:id="rId2"/>
    <p:sldId id="373" r:id="rId3"/>
    <p:sldId id="375" r:id="rId4"/>
    <p:sldId id="374" r:id="rId5"/>
    <p:sldId id="386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9" r:id="rId15"/>
    <p:sldId id="398" r:id="rId16"/>
    <p:sldId id="400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387" r:id="rId28"/>
    <p:sldId id="412" r:id="rId29"/>
    <p:sldId id="446" r:id="rId30"/>
    <p:sldId id="413" r:id="rId31"/>
    <p:sldId id="414" r:id="rId32"/>
    <p:sldId id="415" r:id="rId33"/>
    <p:sldId id="416" r:id="rId34"/>
    <p:sldId id="417" r:id="rId35"/>
    <p:sldId id="418" r:id="rId36"/>
    <p:sldId id="419" r:id="rId37"/>
    <p:sldId id="420" r:id="rId38"/>
    <p:sldId id="421" r:id="rId39"/>
    <p:sldId id="388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45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362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663300"/>
    <a:srgbClr val="800000"/>
    <a:srgbClr val="FEF9E2"/>
    <a:srgbClr val="FDF0AE"/>
    <a:srgbClr val="344F8C"/>
    <a:srgbClr val="105D91"/>
    <a:srgbClr val="192B53"/>
    <a:srgbClr val="99ADD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1" autoAdjust="0"/>
    <p:restoredTop sz="96429" autoAdjust="0"/>
  </p:normalViewPr>
  <p:slideViewPr>
    <p:cSldViewPr>
      <p:cViewPr varScale="1">
        <p:scale>
          <a:sx n="111" d="100"/>
          <a:sy n="111" d="100"/>
        </p:scale>
        <p:origin x="152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535" y="-1234393"/>
            <a:ext cx="3429000" cy="8210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54" y="-441430"/>
            <a:ext cx="3429000" cy="821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0" y="-725703"/>
            <a:ext cx="3429000" cy="8210550"/>
          </a:xfrm>
          <a:prstGeom prst="rect">
            <a:avLst/>
          </a:prstGeom>
        </p:spPr>
      </p:pic>
      <p:sp>
        <p:nvSpPr>
          <p:cNvPr id="17" name="타원 16"/>
          <p:cNvSpPr/>
          <p:nvPr userDrawn="1"/>
        </p:nvSpPr>
        <p:spPr>
          <a:xfrm>
            <a:off x="5958536" y="3429000"/>
            <a:ext cx="3017534" cy="3280217"/>
          </a:xfrm>
          <a:prstGeom prst="ellipse">
            <a:avLst/>
          </a:prstGeom>
          <a:solidFill>
            <a:srgbClr val="FEF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01" y="3580491"/>
            <a:ext cx="2413344" cy="2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/63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6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pattFill prst="wdUpDiag">
            <a:fgClr>
              <a:srgbClr val="FDED9C"/>
            </a:fgClr>
            <a:bgClr>
              <a:schemeClr val="bg1"/>
            </a:bgClr>
          </a:patt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/63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4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797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accent6">
                  <a:lumMod val="60000"/>
                  <a:lumOff val="4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2020-01-29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0" r:id="rId3"/>
    <p:sldLayoutId id="214748369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54425" y="1701713"/>
            <a:ext cx="2671065" cy="7135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b="1"/>
              <a:t>CHAPTER </a:t>
            </a:r>
            <a:endParaRPr lang="ko-KR" altLang="en-US" sz="3200" b="1"/>
          </a:p>
        </p:txBody>
      </p:sp>
      <p:sp>
        <p:nvSpPr>
          <p:cNvPr id="3" name="타원형 설명선 2"/>
          <p:cNvSpPr/>
          <p:nvPr/>
        </p:nvSpPr>
        <p:spPr>
          <a:xfrm>
            <a:off x="2231740" y="548680"/>
            <a:ext cx="1395155" cy="1155986"/>
          </a:xfrm>
          <a:prstGeom prst="wedgeEllipseCallout">
            <a:avLst>
              <a:gd name="adj1" fmla="val -32105"/>
              <a:gd name="adj2" fmla="val 6114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14</a:t>
            </a:r>
            <a:endParaRPr lang="ko-KR" altLang="en-US" sz="40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1560" y="2483895"/>
            <a:ext cx="5905893" cy="138858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sz="4000" dirty="0"/>
              <a:t>미니</a:t>
            </a:r>
            <a:r>
              <a:rPr lang="en-US" altLang="ko-KR" sz="4000" dirty="0"/>
              <a:t> </a:t>
            </a:r>
            <a:r>
              <a:rPr lang="ko-KR" altLang="en-US" sz="4000" dirty="0"/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7150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2-3 </a:t>
            </a:r>
            <a:r>
              <a:rPr lang="ko-KR" altLang="en-US" sz="1600" dirty="0"/>
              <a:t>자동으로 </a:t>
            </a:r>
            <a:r>
              <a:rPr lang="ko-KR" altLang="en-US" sz="1600" dirty="0" smtClean="0"/>
              <a:t>재부팅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잠시 후 우분투가 임시로 </a:t>
            </a:r>
            <a:r>
              <a:rPr lang="ko-KR" altLang="en-US" sz="1600" dirty="0" smtClean="0"/>
              <a:t>가동됨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2-4 </a:t>
            </a:r>
            <a:r>
              <a:rPr lang="ko-KR" altLang="en-US" sz="1600" dirty="0"/>
              <a:t>해상도를 </a:t>
            </a:r>
            <a:r>
              <a:rPr lang="en-US" altLang="ko-KR" sz="1600" dirty="0"/>
              <a:t>1024×768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변경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오른쪽 위의 ▼ 아이콘에 이어 설정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2-5 [Devices]-[Displays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Resolution</a:t>
            </a:r>
            <a:r>
              <a:rPr lang="ko-KR" altLang="en-US" sz="1600" dirty="0"/>
              <a:t>을 ‘</a:t>
            </a:r>
            <a:r>
              <a:rPr lang="en-US" altLang="ko-KR" sz="1600" dirty="0"/>
              <a:t>1024× 768(4:3)’</a:t>
            </a:r>
            <a:r>
              <a:rPr lang="ko-KR" altLang="en-US" sz="1600" dirty="0"/>
              <a:t>으로 변경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493785"/>
            <a:ext cx="3334663" cy="2385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33"/>
          <a:stretch/>
        </p:blipFill>
        <p:spPr>
          <a:xfrm>
            <a:off x="881590" y="4239090"/>
            <a:ext cx="7619048" cy="23852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56783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2-6 [Apply Changes?] </a:t>
            </a:r>
            <a:r>
              <a:rPr lang="ko-KR" altLang="en-US" sz="1600" dirty="0" smtClean="0"/>
              <a:t>표시 줄 더블클릭 </a:t>
            </a:r>
            <a:r>
              <a:rPr lang="ko-KR" altLang="en-US" sz="1600" dirty="0"/>
              <a:t>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창 </a:t>
            </a:r>
            <a:r>
              <a:rPr lang="ko-KR" altLang="en-US" sz="1600" dirty="0" smtClean="0"/>
              <a:t>크기 줄이기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왼쪽으로 </a:t>
            </a:r>
            <a:r>
              <a:rPr lang="ko-KR" altLang="en-US" sz="1600" dirty="0" smtClean="0"/>
              <a:t>창 옮겨 </a:t>
            </a:r>
            <a:r>
              <a:rPr lang="en-US" altLang="ko-KR" sz="1600" dirty="0" smtClean="0"/>
              <a:t>&lt;Apply&gt;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/>
              <a:t>메시지 창이 나타나면 </a:t>
            </a:r>
            <a:r>
              <a:rPr lang="en-US" altLang="ko-KR" sz="1600" dirty="0"/>
              <a:t>&lt;Keep </a:t>
            </a:r>
            <a:r>
              <a:rPr lang="en-US" altLang="ko-KR" sz="1600" dirty="0" smtClean="0"/>
              <a:t>Changes&gt;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2-7 [Displays] </a:t>
            </a:r>
            <a:r>
              <a:rPr lang="ko-KR" altLang="en-US" sz="1600" dirty="0" smtClean="0"/>
              <a:t>창 닫기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/>
              <a:t>우분투 </a:t>
            </a:r>
            <a:r>
              <a:rPr lang="ko-KR" altLang="en-US" sz="1600" dirty="0" smtClean="0"/>
              <a:t>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3-1 </a:t>
            </a:r>
            <a:r>
              <a:rPr lang="ko-KR" altLang="en-US" sz="1600" dirty="0"/>
              <a:t>바탕화면의 </a:t>
            </a:r>
            <a:r>
              <a:rPr lang="en-US" altLang="ko-KR" sz="1600" dirty="0"/>
              <a:t>Ubuntu 18.04.2 LTS </a:t>
            </a:r>
            <a:r>
              <a:rPr lang="ko-KR" altLang="en-US" sz="1600" dirty="0"/>
              <a:t>설치 </a:t>
            </a:r>
            <a:r>
              <a:rPr lang="ko-KR" altLang="en-US" sz="1600" dirty="0" smtClean="0"/>
              <a:t>아이콘 더블클릭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3-2 [</a:t>
            </a:r>
            <a:r>
              <a:rPr lang="ko-KR" altLang="en-US" sz="1600" dirty="0"/>
              <a:t>환영합니다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3-3 [</a:t>
            </a:r>
            <a:r>
              <a:rPr lang="ko-KR" altLang="en-US" sz="1600" dirty="0" smtClean="0"/>
              <a:t>키보드 레이아웃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창에서 ‘</a:t>
            </a:r>
            <a:r>
              <a:rPr lang="ko-KR" altLang="en-US" sz="1600" dirty="0"/>
              <a:t>한국어</a:t>
            </a:r>
            <a:r>
              <a:rPr lang="en-US" altLang="ko-KR" sz="1600" dirty="0"/>
              <a:t>-</a:t>
            </a:r>
            <a:r>
              <a:rPr lang="ko-KR" altLang="en-US" sz="1600" dirty="0"/>
              <a:t>한국어</a:t>
            </a:r>
            <a:r>
              <a:rPr lang="en-US" altLang="ko-KR" sz="1600" dirty="0"/>
              <a:t>(101/104</a:t>
            </a:r>
            <a:r>
              <a:rPr lang="ko-KR" altLang="en-US" sz="1600" dirty="0"/>
              <a:t>키 호환</a:t>
            </a:r>
            <a:r>
              <a:rPr lang="en-US" altLang="ko-KR" sz="1600" dirty="0" smtClean="0"/>
              <a:t>)’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57"/>
          <a:stretch/>
        </p:blipFill>
        <p:spPr>
          <a:xfrm>
            <a:off x="926595" y="1459282"/>
            <a:ext cx="6345705" cy="2416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90127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3-4 [</a:t>
            </a:r>
            <a:r>
              <a:rPr lang="ko-KR" altLang="en-US" sz="1600" dirty="0"/>
              <a:t>업데이트 및 기타 소프트웨어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창에서 </a:t>
            </a:r>
            <a:r>
              <a:rPr lang="ko-KR" altLang="en-US" sz="1600" dirty="0"/>
              <a:t>‘일반 설치</a:t>
            </a:r>
            <a:r>
              <a:rPr lang="ko-KR" altLang="en-US" sz="1600" dirty="0" smtClean="0"/>
              <a:t>’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    ‘</a:t>
            </a:r>
            <a:r>
              <a:rPr lang="en-US" altLang="ko-KR" sz="1600" dirty="0"/>
              <a:t>Ubuntu </a:t>
            </a:r>
            <a:r>
              <a:rPr lang="ko-KR" altLang="en-US" sz="1600" dirty="0"/>
              <a:t>설치 중 업데이트 </a:t>
            </a:r>
            <a:r>
              <a:rPr lang="ko-KR" altLang="en-US" sz="1600" dirty="0" err="1"/>
              <a:t>다운로드’의</a:t>
            </a:r>
            <a:r>
              <a:rPr lang="ko-KR" altLang="en-US" sz="1600" dirty="0"/>
              <a:t> 체크를 해제한 후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" b="26664"/>
          <a:stretch/>
        </p:blipFill>
        <p:spPr>
          <a:xfrm>
            <a:off x="881590" y="1493785"/>
            <a:ext cx="7335815" cy="2828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1815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3-5 [</a:t>
            </a:r>
            <a:r>
              <a:rPr lang="ko-KR" altLang="en-US" sz="1600" dirty="0"/>
              <a:t>설치 형식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창에서는 ‘기타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"/>
          <a:stretch/>
        </p:blipFill>
        <p:spPr>
          <a:xfrm>
            <a:off x="881590" y="1178750"/>
            <a:ext cx="7335815" cy="367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0077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en-US" altLang="ko-KR" sz="1600" dirty="0"/>
              <a:t>/dev/</a:t>
            </a:r>
            <a:r>
              <a:rPr lang="en-US" altLang="ko-KR" sz="1600" dirty="0" err="1"/>
              <a:t>sda</a:t>
            </a:r>
            <a:r>
              <a:rPr lang="en-US" altLang="ko-KR" sz="1600" dirty="0"/>
              <a:t> </a:t>
            </a:r>
            <a:r>
              <a:rPr lang="ko-KR" altLang="en-US" sz="1600" dirty="0"/>
              <a:t>디스크의 파티션 </a:t>
            </a:r>
            <a:r>
              <a:rPr lang="ko-KR" altLang="en-US" sz="1600" dirty="0" smtClean="0"/>
              <a:t>분할하기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4-1 1TB</a:t>
            </a:r>
            <a:r>
              <a:rPr lang="ko-KR" altLang="en-US" sz="1600" dirty="0"/>
              <a:t>를 할당한 </a:t>
            </a:r>
            <a:r>
              <a:rPr lang="en-US" altLang="ko-KR" sz="1600" dirty="0"/>
              <a:t>/dev/</a:t>
            </a:r>
            <a:r>
              <a:rPr lang="en-US" altLang="ko-KR" sz="1600" dirty="0" err="1"/>
              <a:t>sda</a:t>
            </a:r>
            <a:r>
              <a:rPr lang="en-US" altLang="ko-KR" sz="1600" dirty="0"/>
              <a:t> </a:t>
            </a:r>
            <a:r>
              <a:rPr lang="ko-KR" altLang="en-US" sz="1600" dirty="0"/>
              <a:t>디스크의 </a:t>
            </a:r>
            <a:r>
              <a:rPr lang="ko-KR" altLang="en-US" sz="1600" dirty="0" smtClean="0"/>
              <a:t>파티션 변경</a:t>
            </a:r>
            <a:r>
              <a:rPr lang="en-US" altLang="ko-KR" sz="1600" dirty="0" smtClean="0"/>
              <a:t>( [</a:t>
            </a:r>
            <a:r>
              <a:rPr lang="ko-KR" altLang="en-US" sz="1600" dirty="0"/>
              <a:t>표 </a:t>
            </a:r>
            <a:r>
              <a:rPr lang="en-US" altLang="ko-KR" sz="1600" dirty="0"/>
              <a:t>14-1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참고 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 /</a:t>
            </a:r>
            <a:r>
              <a:rPr lang="en-US" altLang="ko-KR" sz="1600" dirty="0" smtClean="0"/>
              <a:t>dev/</a:t>
            </a:r>
            <a:r>
              <a:rPr lang="en-US" altLang="ko-KR" sz="1600" dirty="0" err="1" smtClean="0"/>
              <a:t>sda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 &lt;</a:t>
            </a:r>
            <a:r>
              <a:rPr lang="ko-KR" altLang="en-US" sz="1600" dirty="0" smtClean="0"/>
              <a:t>새 파티션 테이블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메시지 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8962"/>
          <a:stretch/>
        </p:blipFill>
        <p:spPr>
          <a:xfrm>
            <a:off x="746317" y="2033845"/>
            <a:ext cx="7461343" cy="2743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9380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3654025"/>
            <a:ext cx="8963994" cy="3203974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4-2  /dev/</a:t>
            </a:r>
            <a:r>
              <a:rPr lang="en-US" altLang="ko-KR" sz="1600" dirty="0" err="1" smtClean="0"/>
              <a:t>sdb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/>
              <a:t>새 파티션 </a:t>
            </a:r>
            <a:r>
              <a:rPr lang="ko-KR" altLang="en-US" sz="1600" dirty="0" smtClean="0"/>
              <a:t>테이블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 b="23527"/>
          <a:stretch/>
        </p:blipFill>
        <p:spPr>
          <a:xfrm>
            <a:off x="788231" y="863715"/>
            <a:ext cx="7339677" cy="2655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32"/>
          <a:stretch/>
        </p:blipFill>
        <p:spPr>
          <a:xfrm>
            <a:off x="788231" y="4419110"/>
            <a:ext cx="4368834" cy="183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813164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4-3 /dev/</a:t>
            </a:r>
            <a:r>
              <a:rPr lang="en-US" altLang="ko-KR" sz="1600" dirty="0" err="1"/>
              <a:t>sda</a:t>
            </a:r>
            <a:r>
              <a:rPr lang="en-US" altLang="ko-KR" sz="1600" dirty="0"/>
              <a:t> </a:t>
            </a:r>
            <a:r>
              <a:rPr lang="ko-KR" altLang="en-US" sz="1600" dirty="0"/>
              <a:t>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남은 공간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smtClean="0"/>
              <a:t>4096MB(4GB</a:t>
            </a:r>
            <a:r>
              <a:rPr lang="en-US" altLang="ko-KR" sz="1600" dirty="0"/>
              <a:t>) </a:t>
            </a:r>
            <a:r>
              <a:rPr lang="ko-KR" altLang="en-US" sz="1600" dirty="0" smtClean="0"/>
              <a:t>크기의 </a:t>
            </a:r>
            <a:r>
              <a:rPr lang="ko-KR" altLang="en-US" sz="1600" dirty="0" err="1"/>
              <a:t>스왑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영역 설정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&lt;OK&gt;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</p:txBody>
      </p:sp>
      <p:pic>
        <p:nvPicPr>
          <p:cNvPr id="6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538789"/>
            <a:ext cx="7470830" cy="46715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237835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4-4 </a:t>
            </a:r>
            <a:r>
              <a:rPr lang="ko-KR" altLang="en-US" sz="1600" dirty="0" smtClean="0"/>
              <a:t>다시</a:t>
            </a:r>
            <a:r>
              <a:rPr lang="en-US" altLang="ko-KR" sz="1600" dirty="0" smtClean="0"/>
              <a:t> /dev/</a:t>
            </a:r>
            <a:r>
              <a:rPr lang="en-US" altLang="ko-KR" sz="1600" dirty="0" err="1" smtClean="0"/>
              <a:t>sda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남은 공간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 smtClean="0"/>
              <a:t>크기에 </a:t>
            </a:r>
            <a:r>
              <a:rPr lang="ko-KR" altLang="en-US" sz="1600" dirty="0"/>
              <a:t>‘</a:t>
            </a:r>
            <a:r>
              <a:rPr lang="en-US" altLang="ko-KR" sz="1600" dirty="0"/>
              <a:t>1024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마운트 위치로 ‘</a:t>
            </a:r>
            <a:r>
              <a:rPr lang="en-US" altLang="ko-KR" sz="1600" dirty="0"/>
              <a:t>/boot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&lt;OK&gt;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4-5 </a:t>
            </a:r>
            <a:r>
              <a:rPr lang="ko-KR" altLang="en-US" sz="1600" dirty="0"/>
              <a:t>같은 방식으로 </a:t>
            </a:r>
            <a:r>
              <a:rPr lang="en-US" altLang="ko-KR" sz="1600" dirty="0"/>
              <a:t>307200MB(300GB)</a:t>
            </a:r>
            <a:r>
              <a:rPr lang="ko-KR" altLang="en-US" sz="1600" dirty="0"/>
              <a:t>를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srv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할당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10240MB(10GB)</a:t>
            </a:r>
            <a:r>
              <a:rPr lang="ko-KR" altLang="en-US" sz="1600" dirty="0"/>
              <a:t>를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var</a:t>
            </a:r>
            <a:r>
              <a:rPr lang="ko-KR" altLang="en-US" sz="1600" dirty="0"/>
              <a:t>에 할당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4"/>
          <a:stretch/>
        </p:blipFill>
        <p:spPr>
          <a:xfrm>
            <a:off x="836585" y="1538790"/>
            <a:ext cx="7380820" cy="3239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7387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4-6 [</a:t>
            </a:r>
            <a:r>
              <a:rPr lang="ko-KR" altLang="en-US" sz="1600" dirty="0"/>
              <a:t>남은 공간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+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남은 </a:t>
            </a:r>
            <a:r>
              <a:rPr lang="ko-KR" altLang="en-US" sz="1600" dirty="0"/>
              <a:t>용량을 그대로 </a:t>
            </a:r>
            <a:r>
              <a:rPr lang="en-US" altLang="ko-KR" sz="1600" dirty="0"/>
              <a:t>/</a:t>
            </a:r>
            <a:r>
              <a:rPr lang="ko-KR" altLang="en-US" sz="1600" dirty="0"/>
              <a:t>에 할당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4-7 /dev/</a:t>
            </a:r>
            <a:r>
              <a:rPr lang="en-US" altLang="ko-KR" sz="1600" dirty="0" err="1"/>
              <a:t>sda</a:t>
            </a:r>
            <a:r>
              <a:rPr lang="en-US" altLang="ko-KR" sz="1600" dirty="0"/>
              <a:t> </a:t>
            </a:r>
            <a:r>
              <a:rPr lang="ko-KR" altLang="en-US" sz="1600" dirty="0"/>
              <a:t>디스크의 파티션이 다음과 같이 </a:t>
            </a:r>
            <a:r>
              <a:rPr lang="ko-KR" altLang="en-US" sz="1600" dirty="0" smtClean="0"/>
              <a:t>분할됨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7"/>
          <a:stretch/>
        </p:blipFill>
        <p:spPr>
          <a:xfrm>
            <a:off x="836585" y="1144247"/>
            <a:ext cx="6840760" cy="33584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1" b="15287"/>
          <a:stretch/>
        </p:blipFill>
        <p:spPr>
          <a:xfrm>
            <a:off x="836585" y="5004175"/>
            <a:ext cx="6840760" cy="1653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08812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5. </a:t>
            </a:r>
            <a:r>
              <a:rPr lang="en-US" altLang="ko-KR" sz="1600" dirty="0"/>
              <a:t>/dev/</a:t>
            </a:r>
            <a:r>
              <a:rPr lang="en-US" altLang="ko-KR" sz="1600" dirty="0" err="1"/>
              <a:t>sdb</a:t>
            </a:r>
            <a:r>
              <a:rPr lang="en-US" altLang="ko-KR" sz="1600" dirty="0"/>
              <a:t> </a:t>
            </a:r>
            <a:r>
              <a:rPr lang="ko-KR" altLang="en-US" sz="1600" dirty="0"/>
              <a:t>디스크의 파티션 분할하기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 smtClean="0"/>
              <a:t>  </a:t>
            </a:r>
            <a:r>
              <a:rPr lang="en-US" altLang="ko-KR" sz="1600" dirty="0"/>
              <a:t>5-1 /dev/</a:t>
            </a:r>
            <a:r>
              <a:rPr lang="en-US" altLang="ko-KR" sz="1600" dirty="0" err="1"/>
              <a:t>sdb</a:t>
            </a:r>
            <a:r>
              <a:rPr lang="en-US" altLang="ko-KR" sz="1600" dirty="0"/>
              <a:t> </a:t>
            </a:r>
            <a:r>
              <a:rPr lang="ko-KR" altLang="en-US" sz="1600" dirty="0"/>
              <a:t>디스크는 전체를 </a:t>
            </a:r>
            <a:r>
              <a:rPr lang="en-US" altLang="ko-KR" sz="1600" dirty="0"/>
              <a:t>/home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할당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/dev/</a:t>
            </a:r>
            <a:r>
              <a:rPr lang="en-US" altLang="ko-KR" sz="1600" dirty="0" err="1"/>
              <a:t>sdb</a:t>
            </a:r>
            <a:r>
              <a:rPr lang="en-US" altLang="ko-KR" sz="1600" dirty="0"/>
              <a:t> </a:t>
            </a:r>
            <a:r>
              <a:rPr lang="ko-KR" altLang="en-US" sz="1600" dirty="0"/>
              <a:t>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남은 공간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ko-KR" altLang="en-US" sz="1600" dirty="0" smtClean="0"/>
              <a:t>       전체 </a:t>
            </a:r>
            <a:r>
              <a:rPr lang="ko-KR" altLang="en-US" sz="1600" dirty="0"/>
              <a:t>크기를 그대로 둔 채 ‘</a:t>
            </a:r>
            <a:r>
              <a:rPr lang="en-US" altLang="ko-KR" sz="1600" dirty="0"/>
              <a:t>/home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&lt;OK&gt;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1" b="7209"/>
          <a:stretch/>
        </p:blipFill>
        <p:spPr>
          <a:xfrm>
            <a:off x="791580" y="2168860"/>
            <a:ext cx="7560840" cy="3778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21502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2"/>
          <p:cNvGrpSpPr>
            <a:grpSpLocks/>
          </p:cNvGrpSpPr>
          <p:nvPr/>
        </p:nvGrpSpPr>
        <p:grpSpPr bwMode="auto">
          <a:xfrm>
            <a:off x="1333500" y="1023938"/>
            <a:ext cx="1098550" cy="207962"/>
            <a:chOff x="1501" y="3358"/>
            <a:chExt cx="2629" cy="491"/>
          </a:xfrm>
          <a:solidFill>
            <a:schemeClr val="accent6"/>
          </a:solidFill>
        </p:grpSpPr>
        <p:sp>
          <p:nvSpPr>
            <p:cNvPr id="6" name="Freeform 153"/>
            <p:cNvSpPr>
              <a:spLocks noEditPoints="1"/>
            </p:cNvSpPr>
            <p:nvPr/>
          </p:nvSpPr>
          <p:spPr bwMode="auto">
            <a:xfrm>
              <a:off x="3774" y="3467"/>
              <a:ext cx="356" cy="382"/>
            </a:xfrm>
            <a:custGeom>
              <a:avLst/>
              <a:gdLst>
                <a:gd name="T0" fmla="*/ 134450 w 151"/>
                <a:gd name="T1" fmla="*/ 99367 h 162"/>
                <a:gd name="T2" fmla="*/ 98400 w 151"/>
                <a:gd name="T3" fmla="*/ 82297 h 162"/>
                <a:gd name="T4" fmla="*/ 64016 w 151"/>
                <a:gd name="T5" fmla="*/ 74575 h 162"/>
                <a:gd name="T6" fmla="*/ 39325 w 151"/>
                <a:gd name="T7" fmla="*/ 63287 h 162"/>
                <a:gd name="T8" fmla="*/ 34383 w 151"/>
                <a:gd name="T9" fmla="*/ 49865 h 162"/>
                <a:gd name="T10" fmla="*/ 42916 w 151"/>
                <a:gd name="T11" fmla="*/ 31626 h 162"/>
                <a:gd name="T12" fmla="*/ 69703 w 151"/>
                <a:gd name="T13" fmla="*/ 23903 h 162"/>
                <a:gd name="T14" fmla="*/ 99267 w 151"/>
                <a:gd name="T15" fmla="*/ 31626 h 162"/>
                <a:gd name="T16" fmla="*/ 110577 w 151"/>
                <a:gd name="T17" fmla="*/ 54319 h 162"/>
                <a:gd name="T18" fmla="*/ 138380 w 151"/>
                <a:gd name="T19" fmla="*/ 54319 h 162"/>
                <a:gd name="T20" fmla="*/ 120182 w 151"/>
                <a:gd name="T21" fmla="*/ 15457 h 162"/>
                <a:gd name="T22" fmla="*/ 71615 w 151"/>
                <a:gd name="T23" fmla="*/ 0 h 162"/>
                <a:gd name="T24" fmla="*/ 36430 w 151"/>
                <a:gd name="T25" fmla="*/ 6855 h 162"/>
                <a:gd name="T26" fmla="*/ 13408 w 151"/>
                <a:gd name="T27" fmla="*/ 26839 h 162"/>
                <a:gd name="T28" fmla="*/ 5687 w 151"/>
                <a:gd name="T29" fmla="*/ 53428 h 162"/>
                <a:gd name="T30" fmla="*/ 16958 w 151"/>
                <a:gd name="T31" fmla="*/ 83047 h 162"/>
                <a:gd name="T32" fmla="*/ 56295 w 151"/>
                <a:gd name="T33" fmla="*/ 101402 h 162"/>
                <a:gd name="T34" fmla="*/ 82953 w 151"/>
                <a:gd name="T35" fmla="*/ 107748 h 162"/>
                <a:gd name="T36" fmla="*/ 107665 w 151"/>
                <a:gd name="T37" fmla="*/ 118472 h 162"/>
                <a:gd name="T38" fmla="*/ 116631 w 151"/>
                <a:gd name="T39" fmla="*/ 133775 h 162"/>
                <a:gd name="T40" fmla="*/ 106121 w 151"/>
                <a:gd name="T41" fmla="*/ 152786 h 162"/>
                <a:gd name="T42" fmla="*/ 104091 w 151"/>
                <a:gd name="T43" fmla="*/ 154920 h 162"/>
                <a:gd name="T44" fmla="*/ 137242 w 151"/>
                <a:gd name="T45" fmla="*/ 154920 h 162"/>
                <a:gd name="T46" fmla="*/ 144072 w 151"/>
                <a:gd name="T47" fmla="*/ 127220 h 162"/>
                <a:gd name="T48" fmla="*/ 134450 w 151"/>
                <a:gd name="T49" fmla="*/ 99367 h 162"/>
                <a:gd name="T50" fmla="*/ 33638 w 151"/>
                <a:gd name="T51" fmla="*/ 144200 h 162"/>
                <a:gd name="T52" fmla="*/ 28697 w 151"/>
                <a:gd name="T53" fmla="*/ 125305 h 162"/>
                <a:gd name="T54" fmla="*/ 0 w 151"/>
                <a:gd name="T55" fmla="*/ 125305 h 162"/>
                <a:gd name="T56" fmla="*/ 7721 w 151"/>
                <a:gd name="T57" fmla="*/ 154059 h 162"/>
                <a:gd name="T58" fmla="*/ 7721 w 151"/>
                <a:gd name="T59" fmla="*/ 154920 h 162"/>
                <a:gd name="T60" fmla="*/ 43783 w 151"/>
                <a:gd name="T61" fmla="*/ 154920 h 162"/>
                <a:gd name="T62" fmla="*/ 33638 w 151"/>
                <a:gd name="T63" fmla="*/ 144200 h 1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1"/>
                <a:gd name="T97" fmla="*/ 0 h 162"/>
                <a:gd name="T98" fmla="*/ 151 w 151"/>
                <a:gd name="T99" fmla="*/ 162 h 1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1" h="162">
                  <a:moveTo>
                    <a:pt x="141" y="104"/>
                  </a:moveTo>
                  <a:cubicBezTo>
                    <a:pt x="134" y="97"/>
                    <a:pt x="121" y="91"/>
                    <a:pt x="103" y="8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55" y="75"/>
                    <a:pt x="46" y="71"/>
                    <a:pt x="41" y="66"/>
                  </a:cubicBezTo>
                  <a:cubicBezTo>
                    <a:pt x="38" y="62"/>
                    <a:pt x="36" y="58"/>
                    <a:pt x="36" y="52"/>
                  </a:cubicBezTo>
                  <a:cubicBezTo>
                    <a:pt x="36" y="44"/>
                    <a:pt x="39" y="38"/>
                    <a:pt x="45" y="33"/>
                  </a:cubicBezTo>
                  <a:cubicBezTo>
                    <a:pt x="51" y="28"/>
                    <a:pt x="61" y="25"/>
                    <a:pt x="73" y="25"/>
                  </a:cubicBezTo>
                  <a:cubicBezTo>
                    <a:pt x="87" y="25"/>
                    <a:pt x="97" y="28"/>
                    <a:pt x="104" y="33"/>
                  </a:cubicBezTo>
                  <a:cubicBezTo>
                    <a:pt x="111" y="39"/>
                    <a:pt x="115" y="47"/>
                    <a:pt x="116" y="57"/>
                  </a:cubicBezTo>
                  <a:cubicBezTo>
                    <a:pt x="145" y="57"/>
                    <a:pt x="145" y="57"/>
                    <a:pt x="145" y="57"/>
                  </a:cubicBezTo>
                  <a:cubicBezTo>
                    <a:pt x="145" y="40"/>
                    <a:pt x="138" y="27"/>
                    <a:pt x="126" y="16"/>
                  </a:cubicBezTo>
                  <a:cubicBezTo>
                    <a:pt x="114" y="5"/>
                    <a:pt x="97" y="0"/>
                    <a:pt x="75" y="0"/>
                  </a:cubicBezTo>
                  <a:cubicBezTo>
                    <a:pt x="61" y="0"/>
                    <a:pt x="49" y="2"/>
                    <a:pt x="38" y="7"/>
                  </a:cubicBezTo>
                  <a:cubicBezTo>
                    <a:pt x="28" y="12"/>
                    <a:pt x="20" y="19"/>
                    <a:pt x="14" y="28"/>
                  </a:cubicBezTo>
                  <a:cubicBezTo>
                    <a:pt x="9" y="37"/>
                    <a:pt x="6" y="47"/>
                    <a:pt x="6" y="56"/>
                  </a:cubicBezTo>
                  <a:cubicBezTo>
                    <a:pt x="6" y="69"/>
                    <a:pt x="10" y="79"/>
                    <a:pt x="18" y="87"/>
                  </a:cubicBezTo>
                  <a:cubicBezTo>
                    <a:pt x="25" y="95"/>
                    <a:pt x="39" y="102"/>
                    <a:pt x="59" y="106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99" y="116"/>
                    <a:pt x="108" y="120"/>
                    <a:pt x="113" y="124"/>
                  </a:cubicBezTo>
                  <a:cubicBezTo>
                    <a:pt x="119" y="128"/>
                    <a:pt x="122" y="133"/>
                    <a:pt x="122" y="140"/>
                  </a:cubicBezTo>
                  <a:cubicBezTo>
                    <a:pt x="122" y="148"/>
                    <a:pt x="118" y="154"/>
                    <a:pt x="111" y="160"/>
                  </a:cubicBezTo>
                  <a:cubicBezTo>
                    <a:pt x="110" y="161"/>
                    <a:pt x="110" y="161"/>
                    <a:pt x="109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9" y="153"/>
                    <a:pt x="151" y="143"/>
                    <a:pt x="151" y="133"/>
                  </a:cubicBezTo>
                  <a:cubicBezTo>
                    <a:pt x="151" y="122"/>
                    <a:pt x="148" y="112"/>
                    <a:pt x="141" y="104"/>
                  </a:cubicBezTo>
                  <a:close/>
                  <a:moveTo>
                    <a:pt x="35" y="151"/>
                  </a:moveTo>
                  <a:cubicBezTo>
                    <a:pt x="32" y="145"/>
                    <a:pt x="30" y="139"/>
                    <a:pt x="3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" y="143"/>
                    <a:pt x="4" y="153"/>
                    <a:pt x="8" y="161"/>
                  </a:cubicBezTo>
                  <a:cubicBezTo>
                    <a:pt x="8" y="161"/>
                    <a:pt x="8" y="161"/>
                    <a:pt x="8" y="162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1" y="159"/>
                    <a:pt x="38" y="155"/>
                    <a:pt x="35" y="151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Freeform 154"/>
            <p:cNvSpPr>
              <a:spLocks/>
            </p:cNvSpPr>
            <p:nvPr/>
          </p:nvSpPr>
          <p:spPr bwMode="auto">
            <a:xfrm>
              <a:off x="1501" y="3467"/>
              <a:ext cx="402" cy="382"/>
            </a:xfrm>
            <a:custGeom>
              <a:avLst/>
              <a:gdLst>
                <a:gd name="T0" fmla="*/ 16636 w 170"/>
                <a:gd name="T1" fmla="*/ 154920 h 162"/>
                <a:gd name="T2" fmla="*/ 60851 w 170"/>
                <a:gd name="T3" fmla="*/ 154920 h 162"/>
                <a:gd name="T4" fmla="*/ 45093 w 170"/>
                <a:gd name="T5" fmla="*/ 142309 h 162"/>
                <a:gd name="T6" fmla="*/ 30240 w 170"/>
                <a:gd name="T7" fmla="*/ 92812 h 162"/>
                <a:gd name="T8" fmla="*/ 45093 w 170"/>
                <a:gd name="T9" fmla="*/ 43003 h 162"/>
                <a:gd name="T10" fmla="*/ 83056 w 170"/>
                <a:gd name="T11" fmla="*/ 25934 h 162"/>
                <a:gd name="T12" fmla="*/ 120293 w 170"/>
                <a:gd name="T13" fmla="*/ 43003 h 162"/>
                <a:gd name="T14" fmla="*/ 134798 w 170"/>
                <a:gd name="T15" fmla="*/ 92812 h 162"/>
                <a:gd name="T16" fmla="*/ 120293 w 170"/>
                <a:gd name="T17" fmla="*/ 142309 h 162"/>
                <a:gd name="T18" fmla="*/ 104567 w 170"/>
                <a:gd name="T19" fmla="*/ 154920 h 162"/>
                <a:gd name="T20" fmla="*/ 148468 w 170"/>
                <a:gd name="T21" fmla="*/ 154920 h 162"/>
                <a:gd name="T22" fmla="*/ 150561 w 170"/>
                <a:gd name="T23" fmla="*/ 152786 h 162"/>
                <a:gd name="T24" fmla="*/ 161190 w 170"/>
                <a:gd name="T25" fmla="*/ 128949 h 162"/>
                <a:gd name="T26" fmla="*/ 166296 w 170"/>
                <a:gd name="T27" fmla="*/ 92812 h 162"/>
                <a:gd name="T28" fmla="*/ 156309 w 170"/>
                <a:gd name="T29" fmla="*/ 43805 h 162"/>
                <a:gd name="T30" fmla="*/ 126956 w 170"/>
                <a:gd name="T31" fmla="*/ 11382 h 162"/>
                <a:gd name="T32" fmla="*/ 83056 w 170"/>
                <a:gd name="T33" fmla="*/ 0 h 162"/>
                <a:gd name="T34" fmla="*/ 21512 w 170"/>
                <a:gd name="T35" fmla="*/ 25934 h 162"/>
                <a:gd name="T36" fmla="*/ 0 w 170"/>
                <a:gd name="T37" fmla="*/ 92812 h 162"/>
                <a:gd name="T38" fmla="*/ 9970 w 170"/>
                <a:gd name="T39" fmla="*/ 143545 h 162"/>
                <a:gd name="T40" fmla="*/ 16636 w 170"/>
                <a:gd name="T41" fmla="*/ 15492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0"/>
                <a:gd name="T64" fmla="*/ 0 h 162"/>
                <a:gd name="T65" fmla="*/ 170 w 170"/>
                <a:gd name="T66" fmla="*/ 162 h 16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0" h="162">
                  <a:moveTo>
                    <a:pt x="17" y="162"/>
                  </a:moveTo>
                  <a:cubicBezTo>
                    <a:pt x="62" y="162"/>
                    <a:pt x="62" y="162"/>
                    <a:pt x="62" y="162"/>
                  </a:cubicBezTo>
                  <a:cubicBezTo>
                    <a:pt x="56" y="159"/>
                    <a:pt x="51" y="155"/>
                    <a:pt x="46" y="149"/>
                  </a:cubicBezTo>
                  <a:cubicBezTo>
                    <a:pt x="36" y="138"/>
                    <a:pt x="31" y="120"/>
                    <a:pt x="31" y="97"/>
                  </a:cubicBezTo>
                  <a:cubicBezTo>
                    <a:pt x="31" y="74"/>
                    <a:pt x="36" y="57"/>
                    <a:pt x="46" y="45"/>
                  </a:cubicBezTo>
                  <a:cubicBezTo>
                    <a:pt x="56" y="33"/>
                    <a:pt x="69" y="27"/>
                    <a:pt x="85" y="27"/>
                  </a:cubicBezTo>
                  <a:cubicBezTo>
                    <a:pt x="100" y="27"/>
                    <a:pt x="113" y="33"/>
                    <a:pt x="123" y="45"/>
                  </a:cubicBezTo>
                  <a:cubicBezTo>
                    <a:pt x="133" y="57"/>
                    <a:pt x="138" y="74"/>
                    <a:pt x="138" y="97"/>
                  </a:cubicBezTo>
                  <a:cubicBezTo>
                    <a:pt x="138" y="120"/>
                    <a:pt x="133" y="138"/>
                    <a:pt x="123" y="149"/>
                  </a:cubicBezTo>
                  <a:cubicBezTo>
                    <a:pt x="118" y="155"/>
                    <a:pt x="113" y="159"/>
                    <a:pt x="107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0"/>
                    <a:pt x="154" y="160"/>
                  </a:cubicBezTo>
                  <a:cubicBezTo>
                    <a:pt x="158" y="153"/>
                    <a:pt x="162" y="144"/>
                    <a:pt x="165" y="135"/>
                  </a:cubicBezTo>
                  <a:cubicBezTo>
                    <a:pt x="168" y="123"/>
                    <a:pt x="170" y="110"/>
                    <a:pt x="170" y="97"/>
                  </a:cubicBezTo>
                  <a:cubicBezTo>
                    <a:pt x="170" y="78"/>
                    <a:pt x="166" y="61"/>
                    <a:pt x="160" y="46"/>
                  </a:cubicBezTo>
                  <a:cubicBezTo>
                    <a:pt x="153" y="31"/>
                    <a:pt x="143" y="20"/>
                    <a:pt x="130" y="12"/>
                  </a:cubicBezTo>
                  <a:cubicBezTo>
                    <a:pt x="117" y="4"/>
                    <a:pt x="102" y="0"/>
                    <a:pt x="85" y="0"/>
                  </a:cubicBezTo>
                  <a:cubicBezTo>
                    <a:pt x="58" y="0"/>
                    <a:pt x="37" y="9"/>
                    <a:pt x="22" y="27"/>
                  </a:cubicBezTo>
                  <a:cubicBezTo>
                    <a:pt x="7" y="44"/>
                    <a:pt x="0" y="68"/>
                    <a:pt x="0" y="97"/>
                  </a:cubicBezTo>
                  <a:cubicBezTo>
                    <a:pt x="0" y="117"/>
                    <a:pt x="3" y="135"/>
                    <a:pt x="10" y="150"/>
                  </a:cubicBezTo>
                  <a:cubicBezTo>
                    <a:pt x="12" y="154"/>
                    <a:pt x="15" y="158"/>
                    <a:pt x="17" y="16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Freeform 155"/>
            <p:cNvSpPr>
              <a:spLocks/>
            </p:cNvSpPr>
            <p:nvPr/>
          </p:nvSpPr>
          <p:spPr bwMode="auto">
            <a:xfrm>
              <a:off x="1986" y="3467"/>
              <a:ext cx="351" cy="382"/>
            </a:xfrm>
            <a:custGeom>
              <a:avLst/>
              <a:gdLst>
                <a:gd name="T0" fmla="*/ 29373 w 149"/>
                <a:gd name="T1" fmla="*/ 154920 h 162"/>
                <a:gd name="T2" fmla="*/ 29373 w 149"/>
                <a:gd name="T3" fmla="*/ 84217 h 162"/>
                <a:gd name="T4" fmla="*/ 31416 w 149"/>
                <a:gd name="T5" fmla="*/ 64155 h 162"/>
                <a:gd name="T6" fmla="*/ 39816 w 149"/>
                <a:gd name="T7" fmla="*/ 45050 h 162"/>
                <a:gd name="T8" fmla="*/ 55215 w 149"/>
                <a:gd name="T9" fmla="*/ 31626 h 162"/>
                <a:gd name="T10" fmla="*/ 76893 w 149"/>
                <a:gd name="T11" fmla="*/ 25934 h 162"/>
                <a:gd name="T12" fmla="*/ 96541 w 149"/>
                <a:gd name="T13" fmla="*/ 31626 h 162"/>
                <a:gd name="T14" fmla="*/ 108374 w 149"/>
                <a:gd name="T15" fmla="*/ 43805 h 162"/>
                <a:gd name="T16" fmla="*/ 111941 w 149"/>
                <a:gd name="T17" fmla="*/ 69776 h 162"/>
                <a:gd name="T18" fmla="*/ 111941 w 149"/>
                <a:gd name="T19" fmla="*/ 154920 h 162"/>
                <a:gd name="T20" fmla="*/ 141314 w 149"/>
                <a:gd name="T21" fmla="*/ 154920 h 162"/>
                <a:gd name="T22" fmla="*/ 141314 w 149"/>
                <a:gd name="T23" fmla="*/ 67734 h 162"/>
                <a:gd name="T24" fmla="*/ 139288 w 149"/>
                <a:gd name="T25" fmla="*/ 39360 h 162"/>
                <a:gd name="T26" fmla="*/ 130881 w 149"/>
                <a:gd name="T27" fmla="*/ 21147 h 162"/>
                <a:gd name="T28" fmla="*/ 112801 w 149"/>
                <a:gd name="T29" fmla="*/ 5688 h 162"/>
                <a:gd name="T30" fmla="*/ 84593 w 149"/>
                <a:gd name="T31" fmla="*/ 0 h 162"/>
                <a:gd name="T32" fmla="*/ 59623 w 149"/>
                <a:gd name="T33" fmla="*/ 3648 h 162"/>
                <a:gd name="T34" fmla="*/ 39816 w 149"/>
                <a:gd name="T35" fmla="*/ 16164 h 162"/>
                <a:gd name="T36" fmla="*/ 27347 w 149"/>
                <a:gd name="T37" fmla="*/ 29591 h 162"/>
                <a:gd name="T38" fmla="*/ 27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373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7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89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4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3" y="16"/>
                    <a:pt x="127" y="11"/>
                    <a:pt x="119" y="6"/>
                  </a:cubicBezTo>
                  <a:cubicBezTo>
                    <a:pt x="110" y="2"/>
                    <a:pt x="100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Freeform 156"/>
            <p:cNvSpPr>
              <a:spLocks noEditPoints="1"/>
            </p:cNvSpPr>
            <p:nvPr/>
          </p:nvSpPr>
          <p:spPr bwMode="auto">
            <a:xfrm>
              <a:off x="2628" y="3467"/>
              <a:ext cx="397" cy="382"/>
            </a:xfrm>
            <a:custGeom>
              <a:avLst/>
              <a:gdLst>
                <a:gd name="T0" fmla="*/ 112668 w 168"/>
                <a:gd name="T1" fmla="*/ 151279 h 162"/>
                <a:gd name="T2" fmla="*/ 106928 w 168"/>
                <a:gd name="T3" fmla="*/ 154920 h 162"/>
                <a:gd name="T4" fmla="*/ 147691 w 168"/>
                <a:gd name="T5" fmla="*/ 154920 h 162"/>
                <a:gd name="T6" fmla="*/ 148837 w 168"/>
                <a:gd name="T7" fmla="*/ 154059 h 162"/>
                <a:gd name="T8" fmla="*/ 160568 w 168"/>
                <a:gd name="T9" fmla="*/ 124440 h 162"/>
                <a:gd name="T10" fmla="*/ 131312 w 168"/>
                <a:gd name="T11" fmla="*/ 124440 h 162"/>
                <a:gd name="T12" fmla="*/ 112668 w 168"/>
                <a:gd name="T13" fmla="*/ 151279 h 162"/>
                <a:gd name="T14" fmla="*/ 160568 w 168"/>
                <a:gd name="T15" fmla="*/ 63287 h 162"/>
                <a:gd name="T16" fmla="*/ 146937 w 168"/>
                <a:gd name="T17" fmla="*/ 29591 h 162"/>
                <a:gd name="T18" fmla="*/ 119809 w 168"/>
                <a:gd name="T19" fmla="*/ 7734 h 162"/>
                <a:gd name="T20" fmla="*/ 83569 w 168"/>
                <a:gd name="T21" fmla="*/ 0 h 162"/>
                <a:gd name="T22" fmla="*/ 24163 w 168"/>
                <a:gd name="T23" fmla="*/ 24792 h 162"/>
                <a:gd name="T24" fmla="*/ 0 w 168"/>
                <a:gd name="T25" fmla="*/ 93680 h 162"/>
                <a:gd name="T26" fmla="*/ 9951 w 168"/>
                <a:gd name="T27" fmla="*/ 141510 h 162"/>
                <a:gd name="T28" fmla="*/ 17775 w 168"/>
                <a:gd name="T29" fmla="*/ 154920 h 162"/>
                <a:gd name="T30" fmla="*/ 60439 w 168"/>
                <a:gd name="T31" fmla="*/ 154920 h 162"/>
                <a:gd name="T32" fmla="*/ 56440 w 168"/>
                <a:gd name="T33" fmla="*/ 151918 h 162"/>
                <a:gd name="T34" fmla="*/ 38984 w 168"/>
                <a:gd name="T35" fmla="*/ 132908 h 162"/>
                <a:gd name="T36" fmla="*/ 32925 w 168"/>
                <a:gd name="T37" fmla="*/ 103293 h 162"/>
                <a:gd name="T38" fmla="*/ 163366 w 168"/>
                <a:gd name="T39" fmla="*/ 103293 h 162"/>
                <a:gd name="T40" fmla="*/ 160568 w 168"/>
                <a:gd name="T41" fmla="*/ 63287 h 162"/>
                <a:gd name="T42" fmla="*/ 32925 w 168"/>
                <a:gd name="T43" fmla="*/ 79390 h 162"/>
                <a:gd name="T44" fmla="*/ 49800 w 168"/>
                <a:gd name="T45" fmla="*/ 40039 h 162"/>
                <a:gd name="T46" fmla="*/ 83569 w 168"/>
                <a:gd name="T47" fmla="*/ 25934 h 162"/>
                <a:gd name="T48" fmla="*/ 117682 w 168"/>
                <a:gd name="T49" fmla="*/ 39360 h 162"/>
                <a:gd name="T50" fmla="*/ 132184 w 168"/>
                <a:gd name="T51" fmla="*/ 79390 h 162"/>
                <a:gd name="T52" fmla="*/ 32925 w 168"/>
                <a:gd name="T53" fmla="*/ 79390 h 1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8"/>
                <a:gd name="T82" fmla="*/ 0 h 162"/>
                <a:gd name="T83" fmla="*/ 168 w 168"/>
                <a:gd name="T84" fmla="*/ 162 h 1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8" h="162">
                  <a:moveTo>
                    <a:pt x="116" y="158"/>
                  </a:moveTo>
                  <a:cubicBezTo>
                    <a:pt x="114" y="160"/>
                    <a:pt x="112" y="161"/>
                    <a:pt x="110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61"/>
                    <a:pt x="153" y="161"/>
                    <a:pt x="153" y="161"/>
                  </a:cubicBezTo>
                  <a:cubicBezTo>
                    <a:pt x="158" y="153"/>
                    <a:pt x="162" y="143"/>
                    <a:pt x="16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0" y="143"/>
                    <a:pt x="123" y="153"/>
                    <a:pt x="116" y="158"/>
                  </a:cubicBezTo>
                  <a:close/>
                  <a:moveTo>
                    <a:pt x="165" y="66"/>
                  </a:moveTo>
                  <a:cubicBezTo>
                    <a:pt x="163" y="52"/>
                    <a:pt x="158" y="41"/>
                    <a:pt x="151" y="31"/>
                  </a:cubicBezTo>
                  <a:cubicBezTo>
                    <a:pt x="144" y="21"/>
                    <a:pt x="135" y="13"/>
                    <a:pt x="123" y="8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62" y="0"/>
                    <a:pt x="41" y="9"/>
                    <a:pt x="25" y="26"/>
                  </a:cubicBezTo>
                  <a:cubicBezTo>
                    <a:pt x="8" y="44"/>
                    <a:pt x="0" y="68"/>
                    <a:pt x="0" y="98"/>
                  </a:cubicBezTo>
                  <a:cubicBezTo>
                    <a:pt x="0" y="117"/>
                    <a:pt x="3" y="133"/>
                    <a:pt x="10" y="148"/>
                  </a:cubicBezTo>
                  <a:cubicBezTo>
                    <a:pt x="12" y="153"/>
                    <a:pt x="15" y="157"/>
                    <a:pt x="18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1"/>
                    <a:pt x="59" y="160"/>
                    <a:pt x="58" y="159"/>
                  </a:cubicBezTo>
                  <a:cubicBezTo>
                    <a:pt x="50" y="155"/>
                    <a:pt x="44" y="148"/>
                    <a:pt x="40" y="139"/>
                  </a:cubicBezTo>
                  <a:cubicBezTo>
                    <a:pt x="36" y="130"/>
                    <a:pt x="34" y="120"/>
                    <a:pt x="34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88"/>
                    <a:pt x="167" y="74"/>
                    <a:pt x="165" y="66"/>
                  </a:cubicBezTo>
                  <a:close/>
                  <a:moveTo>
                    <a:pt x="34" y="83"/>
                  </a:moveTo>
                  <a:cubicBezTo>
                    <a:pt x="35" y="65"/>
                    <a:pt x="41" y="52"/>
                    <a:pt x="51" y="42"/>
                  </a:cubicBezTo>
                  <a:cubicBezTo>
                    <a:pt x="60" y="32"/>
                    <a:pt x="72" y="27"/>
                    <a:pt x="86" y="27"/>
                  </a:cubicBezTo>
                  <a:cubicBezTo>
                    <a:pt x="101" y="27"/>
                    <a:pt x="112" y="32"/>
                    <a:pt x="121" y="41"/>
                  </a:cubicBezTo>
                  <a:cubicBezTo>
                    <a:pt x="130" y="51"/>
                    <a:pt x="135" y="65"/>
                    <a:pt x="136" y="83"/>
                  </a:cubicBezTo>
                  <a:lnTo>
                    <a:pt x="34" y="83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Freeform 157"/>
            <p:cNvSpPr>
              <a:spLocks/>
            </p:cNvSpPr>
            <p:nvPr/>
          </p:nvSpPr>
          <p:spPr bwMode="auto">
            <a:xfrm>
              <a:off x="3110" y="3467"/>
              <a:ext cx="352" cy="382"/>
            </a:xfrm>
            <a:custGeom>
              <a:avLst/>
              <a:gdLst>
                <a:gd name="T0" fmla="*/ 29875 w 149"/>
                <a:gd name="T1" fmla="*/ 154920 h 162"/>
                <a:gd name="T2" fmla="*/ 29875 w 149"/>
                <a:gd name="T3" fmla="*/ 84217 h 162"/>
                <a:gd name="T4" fmla="*/ 32025 w 149"/>
                <a:gd name="T5" fmla="*/ 64155 h 162"/>
                <a:gd name="T6" fmla="*/ 40674 w 149"/>
                <a:gd name="T7" fmla="*/ 45050 h 162"/>
                <a:gd name="T8" fmla="*/ 56285 w 149"/>
                <a:gd name="T9" fmla="*/ 31626 h 162"/>
                <a:gd name="T10" fmla="*/ 78368 w 149"/>
                <a:gd name="T11" fmla="*/ 25934 h 162"/>
                <a:gd name="T12" fmla="*/ 98895 w 149"/>
                <a:gd name="T13" fmla="*/ 31626 h 162"/>
                <a:gd name="T14" fmla="*/ 111794 w 149"/>
                <a:gd name="T15" fmla="*/ 43805 h 162"/>
                <a:gd name="T16" fmla="*/ 114561 w 149"/>
                <a:gd name="T17" fmla="*/ 69776 h 162"/>
                <a:gd name="T18" fmla="*/ 114561 w 149"/>
                <a:gd name="T19" fmla="*/ 154920 h 162"/>
                <a:gd name="T20" fmla="*/ 144677 w 149"/>
                <a:gd name="T21" fmla="*/ 154920 h 162"/>
                <a:gd name="T22" fmla="*/ 144677 w 149"/>
                <a:gd name="T23" fmla="*/ 67734 h 162"/>
                <a:gd name="T24" fmla="*/ 142527 w 149"/>
                <a:gd name="T25" fmla="*/ 39360 h 162"/>
                <a:gd name="T26" fmla="*/ 133838 w 149"/>
                <a:gd name="T27" fmla="*/ 21147 h 162"/>
                <a:gd name="T28" fmla="*/ 115461 w 149"/>
                <a:gd name="T29" fmla="*/ 5688 h 162"/>
                <a:gd name="T30" fmla="*/ 86254 w 149"/>
                <a:gd name="T31" fmla="*/ 0 h 162"/>
                <a:gd name="T32" fmla="*/ 61241 w 149"/>
                <a:gd name="T33" fmla="*/ 3648 h 162"/>
                <a:gd name="T34" fmla="*/ 40674 w 149"/>
                <a:gd name="T35" fmla="*/ 16164 h 162"/>
                <a:gd name="T36" fmla="*/ 28347 w 149"/>
                <a:gd name="T37" fmla="*/ 29591 h 162"/>
                <a:gd name="T38" fmla="*/ 28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875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8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90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5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4" y="16"/>
                    <a:pt x="127" y="11"/>
                    <a:pt x="119" y="6"/>
                  </a:cubicBezTo>
                  <a:cubicBezTo>
                    <a:pt x="111" y="2"/>
                    <a:pt x="101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3526" y="3358"/>
              <a:ext cx="200" cy="491"/>
            </a:xfrm>
            <a:custGeom>
              <a:avLst/>
              <a:gdLst>
                <a:gd name="T0" fmla="*/ 23562 w 85"/>
                <a:gd name="T1" fmla="*/ 190652 h 208"/>
                <a:gd name="T2" fmla="*/ 23562 w 85"/>
                <a:gd name="T3" fmla="*/ 200559 h 208"/>
                <a:gd name="T4" fmla="*/ 56339 w 85"/>
                <a:gd name="T5" fmla="*/ 200559 h 208"/>
                <a:gd name="T6" fmla="*/ 56339 w 85"/>
                <a:gd name="T7" fmla="*/ 199662 h 208"/>
                <a:gd name="T8" fmla="*/ 52784 w 85"/>
                <a:gd name="T9" fmla="*/ 189103 h 208"/>
                <a:gd name="T10" fmla="*/ 52784 w 85"/>
                <a:gd name="T11" fmla="*/ 74396 h 208"/>
                <a:gd name="T12" fmla="*/ 79906 w 85"/>
                <a:gd name="T13" fmla="*/ 74396 h 208"/>
                <a:gd name="T14" fmla="*/ 79906 w 85"/>
                <a:gd name="T15" fmla="*/ 50207 h 208"/>
                <a:gd name="T16" fmla="*/ 52784 w 85"/>
                <a:gd name="T17" fmla="*/ 50207 h 208"/>
                <a:gd name="T18" fmla="*/ 52784 w 85"/>
                <a:gd name="T19" fmla="*/ 0 h 208"/>
                <a:gd name="T20" fmla="*/ 23562 w 85"/>
                <a:gd name="T21" fmla="*/ 0 h 208"/>
                <a:gd name="T22" fmla="*/ 23562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3562 w 85"/>
                <a:gd name="T29" fmla="*/ 74396 h 208"/>
                <a:gd name="T30" fmla="*/ 23562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5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Freeform 159"/>
            <p:cNvSpPr>
              <a:spLocks/>
            </p:cNvSpPr>
            <p:nvPr/>
          </p:nvSpPr>
          <p:spPr bwMode="auto">
            <a:xfrm>
              <a:off x="2387" y="3358"/>
              <a:ext cx="201" cy="491"/>
            </a:xfrm>
            <a:custGeom>
              <a:avLst/>
              <a:gdLst>
                <a:gd name="T0" fmla="*/ 24487 w 85"/>
                <a:gd name="T1" fmla="*/ 190652 h 208"/>
                <a:gd name="T2" fmla="*/ 25203 w 85"/>
                <a:gd name="T3" fmla="*/ 200559 h 208"/>
                <a:gd name="T4" fmla="*/ 58787 w 85"/>
                <a:gd name="T5" fmla="*/ 200559 h 208"/>
                <a:gd name="T6" fmla="*/ 58787 w 85"/>
                <a:gd name="T7" fmla="*/ 199662 h 208"/>
                <a:gd name="T8" fmla="*/ 54558 w 85"/>
                <a:gd name="T9" fmla="*/ 189103 h 208"/>
                <a:gd name="T10" fmla="*/ 54558 w 85"/>
                <a:gd name="T11" fmla="*/ 74396 h 208"/>
                <a:gd name="T12" fmla="*/ 83056 w 85"/>
                <a:gd name="T13" fmla="*/ 74396 h 208"/>
                <a:gd name="T14" fmla="*/ 83056 w 85"/>
                <a:gd name="T15" fmla="*/ 50207 h 208"/>
                <a:gd name="T16" fmla="*/ 54558 w 85"/>
                <a:gd name="T17" fmla="*/ 50207 h 208"/>
                <a:gd name="T18" fmla="*/ 54558 w 85"/>
                <a:gd name="T19" fmla="*/ 0 h 208"/>
                <a:gd name="T20" fmla="*/ 24487 w 85"/>
                <a:gd name="T21" fmla="*/ 0 h 208"/>
                <a:gd name="T22" fmla="*/ 24487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4487 w 85"/>
                <a:gd name="T29" fmla="*/ 74396 h 208"/>
                <a:gd name="T30" fmla="*/ 24487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6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3" name="Freeform 160"/>
          <p:cNvSpPr>
            <a:spLocks noEditPoints="1"/>
          </p:cNvSpPr>
          <p:nvPr/>
        </p:nvSpPr>
        <p:spPr bwMode="auto">
          <a:xfrm>
            <a:off x="871538" y="836613"/>
            <a:ext cx="434975" cy="409575"/>
          </a:xfrm>
          <a:custGeom>
            <a:avLst/>
            <a:gdLst>
              <a:gd name="T0" fmla="*/ 2147483647 w 337"/>
              <a:gd name="T1" fmla="*/ 2147483647 h 315"/>
              <a:gd name="T2" fmla="*/ 2147483647 w 337"/>
              <a:gd name="T3" fmla="*/ 2147483647 h 315"/>
              <a:gd name="T4" fmla="*/ 2147483647 w 337"/>
              <a:gd name="T5" fmla="*/ 2147483647 h 315"/>
              <a:gd name="T6" fmla="*/ 2147483647 w 337"/>
              <a:gd name="T7" fmla="*/ 2147483647 h 315"/>
              <a:gd name="T8" fmla="*/ 2147483647 w 337"/>
              <a:gd name="T9" fmla="*/ 2147483647 h 315"/>
              <a:gd name="T10" fmla="*/ 2147483647 w 337"/>
              <a:gd name="T11" fmla="*/ 2147483647 h 315"/>
              <a:gd name="T12" fmla="*/ 2147483647 w 337"/>
              <a:gd name="T13" fmla="*/ 2147483647 h 315"/>
              <a:gd name="T14" fmla="*/ 2147483647 w 337"/>
              <a:gd name="T15" fmla="*/ 2147483647 h 315"/>
              <a:gd name="T16" fmla="*/ 2147483647 w 337"/>
              <a:gd name="T17" fmla="*/ 2147483647 h 315"/>
              <a:gd name="T18" fmla="*/ 2147483647 w 337"/>
              <a:gd name="T19" fmla="*/ 0 h 315"/>
              <a:gd name="T20" fmla="*/ 2147483647 w 337"/>
              <a:gd name="T21" fmla="*/ 2147483647 h 315"/>
              <a:gd name="T22" fmla="*/ 2147483647 w 337"/>
              <a:gd name="T23" fmla="*/ 2147483647 h 315"/>
              <a:gd name="T24" fmla="*/ 0 w 337"/>
              <a:gd name="T25" fmla="*/ 2147483647 h 315"/>
              <a:gd name="T26" fmla="*/ 2147483647 w 337"/>
              <a:gd name="T27" fmla="*/ 2147483647 h 315"/>
              <a:gd name="T28" fmla="*/ 2147483647 w 337"/>
              <a:gd name="T29" fmla="*/ 2147483647 h 315"/>
              <a:gd name="T30" fmla="*/ 2147483647 w 337"/>
              <a:gd name="T31" fmla="*/ 2147483647 h 315"/>
              <a:gd name="T32" fmla="*/ 2147483647 w 337"/>
              <a:gd name="T33" fmla="*/ 2147483647 h 315"/>
              <a:gd name="T34" fmla="*/ 2147483647 w 337"/>
              <a:gd name="T35" fmla="*/ 2147483647 h 315"/>
              <a:gd name="T36" fmla="*/ 2147483647 w 337"/>
              <a:gd name="T37" fmla="*/ 2147483647 h 315"/>
              <a:gd name="T38" fmla="*/ 2147483647 w 337"/>
              <a:gd name="T39" fmla="*/ 2147483647 h 315"/>
              <a:gd name="T40" fmla="*/ 2147483647 w 337"/>
              <a:gd name="T41" fmla="*/ 2147483647 h 315"/>
              <a:gd name="T42" fmla="*/ 2147483647 w 337"/>
              <a:gd name="T43" fmla="*/ 2147483647 h 315"/>
              <a:gd name="T44" fmla="*/ 2147483647 w 337"/>
              <a:gd name="T45" fmla="*/ 2147483647 h 31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7"/>
              <a:gd name="T70" fmla="*/ 0 h 315"/>
              <a:gd name="T71" fmla="*/ 337 w 337"/>
              <a:gd name="T72" fmla="*/ 315 h 31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7" h="315">
                <a:moveTo>
                  <a:pt x="287" y="255"/>
                </a:moveTo>
                <a:cubicBezTo>
                  <a:pt x="283" y="279"/>
                  <a:pt x="275" y="299"/>
                  <a:pt x="262" y="315"/>
                </a:cubicBezTo>
                <a:cubicBezTo>
                  <a:pt x="319" y="315"/>
                  <a:pt x="319" y="315"/>
                  <a:pt x="319" y="315"/>
                </a:cubicBezTo>
                <a:cubicBezTo>
                  <a:pt x="328" y="298"/>
                  <a:pt x="334" y="278"/>
                  <a:pt x="337" y="255"/>
                </a:cubicBezTo>
                <a:lnTo>
                  <a:pt x="287" y="255"/>
                </a:lnTo>
                <a:close/>
                <a:moveTo>
                  <a:pt x="284" y="123"/>
                </a:moveTo>
                <a:cubicBezTo>
                  <a:pt x="334" y="123"/>
                  <a:pt x="334" y="123"/>
                  <a:pt x="334" y="123"/>
                </a:cubicBezTo>
                <a:cubicBezTo>
                  <a:pt x="331" y="100"/>
                  <a:pt x="324" y="81"/>
                  <a:pt x="314" y="65"/>
                </a:cubicBezTo>
                <a:cubicBezTo>
                  <a:pt x="300" y="44"/>
                  <a:pt x="280" y="27"/>
                  <a:pt x="257" y="17"/>
                </a:cubicBezTo>
                <a:cubicBezTo>
                  <a:pt x="233" y="6"/>
                  <a:pt x="207" y="0"/>
                  <a:pt x="179" y="0"/>
                </a:cubicBezTo>
                <a:cubicBezTo>
                  <a:pt x="143" y="0"/>
                  <a:pt x="112" y="8"/>
                  <a:pt x="85" y="24"/>
                </a:cubicBezTo>
                <a:cubicBezTo>
                  <a:pt x="57" y="40"/>
                  <a:pt x="36" y="64"/>
                  <a:pt x="22" y="96"/>
                </a:cubicBezTo>
                <a:cubicBezTo>
                  <a:pt x="7" y="127"/>
                  <a:pt x="0" y="163"/>
                  <a:pt x="0" y="204"/>
                </a:cubicBezTo>
                <a:cubicBezTo>
                  <a:pt x="0" y="235"/>
                  <a:pt x="5" y="264"/>
                  <a:pt x="14" y="291"/>
                </a:cubicBezTo>
                <a:cubicBezTo>
                  <a:pt x="17" y="299"/>
                  <a:pt x="21" y="307"/>
                  <a:pt x="25" y="315"/>
                </a:cubicBezTo>
                <a:cubicBezTo>
                  <a:pt x="87" y="315"/>
                  <a:pt x="87" y="315"/>
                  <a:pt x="87" y="315"/>
                </a:cubicBezTo>
                <a:cubicBezTo>
                  <a:pt x="64" y="288"/>
                  <a:pt x="52" y="250"/>
                  <a:pt x="52" y="201"/>
                </a:cubicBezTo>
                <a:cubicBezTo>
                  <a:pt x="52" y="168"/>
                  <a:pt x="57" y="140"/>
                  <a:pt x="68" y="117"/>
                </a:cubicBezTo>
                <a:cubicBezTo>
                  <a:pt x="80" y="93"/>
                  <a:pt x="95" y="75"/>
                  <a:pt x="114" y="63"/>
                </a:cubicBezTo>
                <a:cubicBezTo>
                  <a:pt x="133" y="51"/>
                  <a:pt x="155" y="45"/>
                  <a:pt x="180" y="45"/>
                </a:cubicBezTo>
                <a:cubicBezTo>
                  <a:pt x="199" y="45"/>
                  <a:pt x="216" y="49"/>
                  <a:pt x="231" y="56"/>
                </a:cubicBezTo>
                <a:cubicBezTo>
                  <a:pt x="246" y="64"/>
                  <a:pt x="258" y="74"/>
                  <a:pt x="267" y="86"/>
                </a:cubicBezTo>
                <a:cubicBezTo>
                  <a:pt x="274" y="95"/>
                  <a:pt x="280" y="108"/>
                  <a:pt x="284" y="123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5" name="Rectangle 63"/>
          <p:cNvSpPr>
            <a:spLocks noChangeArrowheads="1"/>
          </p:cNvSpPr>
          <p:nvPr/>
        </p:nvSpPr>
        <p:spPr bwMode="auto">
          <a:xfrm>
            <a:off x="554879" y="1650107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01 </a:t>
            </a:r>
            <a:r>
              <a:rPr lang="ko-KR" altLang="en-US" dirty="0"/>
              <a:t>미니 프로젝트의 개요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02 </a:t>
            </a:r>
            <a:r>
              <a:rPr lang="ko-KR" altLang="en-US" dirty="0"/>
              <a:t>실무 환경의 우분투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0">
              <a:lnSpc>
                <a:spcPct val="150000"/>
              </a:lnSpc>
            </a:pPr>
            <a:r>
              <a:rPr lang="en-US" altLang="ko-KR" b="1" dirty="0" smtClean="0"/>
              <a:t>03</a:t>
            </a:r>
            <a:r>
              <a:rPr lang="en-US" altLang="ko-KR" dirty="0" smtClean="0"/>
              <a:t> </a:t>
            </a:r>
            <a:r>
              <a:rPr lang="en-US" altLang="ko-KR" dirty="0"/>
              <a:t>RAID 6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lvl="0">
              <a:lnSpc>
                <a:spcPct val="150000"/>
              </a:lnSpc>
            </a:pPr>
            <a:r>
              <a:rPr lang="en-US" altLang="ko-KR" b="1" dirty="0" smtClean="0"/>
              <a:t>04</a:t>
            </a:r>
            <a:r>
              <a:rPr lang="en-US" altLang="ko-KR" dirty="0" smtClean="0"/>
              <a:t> </a:t>
            </a:r>
            <a:r>
              <a:rPr lang="ko-KR" altLang="en-US" dirty="0"/>
              <a:t>백업 </a:t>
            </a:r>
            <a:r>
              <a:rPr lang="ko-KR" altLang="en-US" dirty="0" smtClean="0"/>
              <a:t>자동화</a:t>
            </a:r>
            <a:endParaRPr lang="en-US" altLang="ko-KR" dirty="0" smtClean="0"/>
          </a:p>
          <a:p>
            <a:pPr lvl="0">
              <a:lnSpc>
                <a:spcPct val="150000"/>
              </a:lnSpc>
            </a:pPr>
            <a:r>
              <a:rPr lang="en-US" altLang="ko-KR" b="1" dirty="0" smtClean="0"/>
              <a:t>05</a:t>
            </a:r>
            <a:r>
              <a:rPr lang="en-US" altLang="ko-KR" dirty="0" smtClean="0"/>
              <a:t> </a:t>
            </a:r>
            <a:r>
              <a:rPr lang="en-US" altLang="ko-KR" dirty="0"/>
              <a:t>Visual Studio Code </a:t>
            </a:r>
            <a:r>
              <a:rPr lang="ko-KR" altLang="en-US" dirty="0"/>
              <a:t>개발 환경 구축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endParaRPr lang="en-US" altLang="ko-KR" dirty="0"/>
          </a:p>
          <a:p>
            <a:pPr lvl="0">
              <a:lnSpc>
                <a:spcPct val="150000"/>
              </a:lnSpc>
            </a:pPr>
            <a:endParaRPr lang="ko-KR" altLang="en-US" dirty="0"/>
          </a:p>
          <a:p>
            <a:pPr lvl="0">
              <a:lnSpc>
                <a:spcPct val="150000"/>
              </a:lnSpc>
            </a:pPr>
            <a:endParaRPr lang="en-US" altLang="ko-KR" dirty="0"/>
          </a:p>
          <a:p>
            <a:pPr lvl="0">
              <a:lnSpc>
                <a:spcPct val="150000"/>
              </a:lnSpc>
            </a:pP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5-2  /</a:t>
            </a:r>
            <a:r>
              <a:rPr lang="en-US" altLang="ko-KR" sz="1600" dirty="0"/>
              <a:t>dev/</a:t>
            </a:r>
            <a:r>
              <a:rPr lang="en-US" altLang="ko-KR" sz="1600" dirty="0" err="1"/>
              <a:t>sda</a:t>
            </a:r>
            <a:r>
              <a:rPr lang="ko-KR" altLang="en-US" sz="1600" dirty="0"/>
              <a:t>와 </a:t>
            </a:r>
            <a:r>
              <a:rPr lang="en-US" altLang="ko-KR" sz="1600" dirty="0"/>
              <a:t>/dev/</a:t>
            </a:r>
            <a:r>
              <a:rPr lang="en-US" altLang="ko-KR" sz="1600" dirty="0" err="1"/>
              <a:t>sdb</a:t>
            </a:r>
            <a:r>
              <a:rPr lang="ko-KR" altLang="en-US" sz="1600" dirty="0"/>
              <a:t>는 다음과 같이 파티션이 </a:t>
            </a:r>
            <a:r>
              <a:rPr lang="ko-KR" altLang="en-US" sz="1600" dirty="0" smtClean="0"/>
              <a:t>분할됨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&lt;</a:t>
            </a:r>
            <a:r>
              <a:rPr lang="ko-KR" altLang="en-US" sz="1600" dirty="0" smtClean="0"/>
              <a:t>지금 설치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바뀐 점을 디스크에 쓰겠습니까</a:t>
            </a:r>
            <a:r>
              <a:rPr lang="en-US" altLang="ko-KR" sz="1600" dirty="0"/>
              <a:t>?] </a:t>
            </a:r>
            <a:r>
              <a:rPr lang="ko-KR" altLang="en-US" sz="1600" dirty="0"/>
              <a:t>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9"/>
          <a:stretch/>
        </p:blipFill>
        <p:spPr>
          <a:xfrm>
            <a:off x="836585" y="1538790"/>
            <a:ext cx="7560840" cy="3772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0927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6. </a:t>
            </a:r>
            <a:r>
              <a:rPr lang="ko-KR" altLang="en-US" sz="1600" dirty="0"/>
              <a:t>완성된 디스크 파티션에 설치 </a:t>
            </a:r>
            <a:r>
              <a:rPr lang="ko-KR" altLang="en-US" sz="1600" dirty="0" smtClean="0"/>
              <a:t>진행하기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6-1 </a:t>
            </a:r>
            <a:r>
              <a:rPr lang="ko-KR" altLang="en-US" sz="1600" dirty="0"/>
              <a:t>‘어디에 거주하고 계십니까</a:t>
            </a:r>
            <a:r>
              <a:rPr lang="en-US" altLang="ko-KR" sz="1600" dirty="0"/>
              <a:t>?’ </a:t>
            </a:r>
            <a:r>
              <a:rPr lang="ko-KR" altLang="en-US" sz="1600" dirty="0"/>
              <a:t>창에서는 ‘</a:t>
            </a:r>
            <a:r>
              <a:rPr lang="en-US" altLang="ko-KR" sz="1600" dirty="0"/>
              <a:t>Seoul’</a:t>
            </a:r>
            <a:r>
              <a:rPr lang="ko-KR" altLang="en-US" sz="1600" dirty="0"/>
              <a:t>이 선택된 상태로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66"/>
          <a:stretch/>
        </p:blipFill>
        <p:spPr>
          <a:xfrm>
            <a:off x="926595" y="1493786"/>
            <a:ext cx="7380820" cy="3073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905499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6-2 [</a:t>
            </a:r>
            <a:r>
              <a:rPr lang="ko-KR" altLang="en-US" sz="1600" dirty="0"/>
              <a:t>당신은 누구십니까</a:t>
            </a:r>
            <a:r>
              <a:rPr lang="en-US" altLang="ko-KR" sz="1600" dirty="0"/>
              <a:t>?] </a:t>
            </a:r>
            <a:r>
              <a:rPr lang="ko-KR" altLang="en-US" sz="1600" dirty="0" smtClean="0"/>
              <a:t>창에서 </a:t>
            </a:r>
            <a:r>
              <a:rPr lang="ko-KR" altLang="en-US" sz="1600" dirty="0"/>
              <a:t>이름과 암호에 모두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hanbit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‘자동으로 로그인</a:t>
            </a:r>
            <a:r>
              <a:rPr lang="ko-KR" altLang="en-US" sz="1600" dirty="0" smtClean="0"/>
              <a:t>’ 선택 </a:t>
            </a:r>
            <a:r>
              <a:rPr lang="ko-KR" altLang="en-US" sz="1600" dirty="0"/>
              <a:t>후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1" r="10043" b="3944"/>
          <a:stretch/>
        </p:blipFill>
        <p:spPr>
          <a:xfrm>
            <a:off x="881590" y="1493785"/>
            <a:ext cx="7290810" cy="3465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973328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6-3 </a:t>
            </a:r>
            <a:r>
              <a:rPr lang="ko-KR" altLang="en-US" sz="1600" dirty="0"/>
              <a:t>한동안 다운로드와 설치가 </a:t>
            </a:r>
            <a:r>
              <a:rPr lang="ko-KR" altLang="en-US" sz="1600" dirty="0" smtClean="0"/>
              <a:t>진행됨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78750"/>
            <a:ext cx="7180952" cy="37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325175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6-4 </a:t>
            </a:r>
            <a:r>
              <a:rPr lang="ko-KR" altLang="en-US" sz="1600" dirty="0"/>
              <a:t>설치가 완료되면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지금 다시 시작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재부팅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6-5 </a:t>
            </a:r>
            <a:r>
              <a:rPr lang="ko-KR" altLang="en-US" sz="1600" dirty="0"/>
              <a:t>설치 완료 화면이 나타나고 </a:t>
            </a:r>
            <a:r>
              <a:rPr lang="en-US" altLang="ko-KR" sz="1600" dirty="0" err="1"/>
              <a:t>hanbit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사용자로 자동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6-6 [Ubuntu</a:t>
            </a:r>
            <a:r>
              <a:rPr lang="ko-KR" altLang="en-US" sz="1600" dirty="0"/>
              <a:t>에서 새로운 점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완료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이어서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종료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6-7 </a:t>
            </a:r>
            <a:r>
              <a:rPr lang="ko-KR" altLang="en-US" sz="1600" dirty="0"/>
              <a:t>오른쪽의 ▼ 아이콘에 이어 설정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왼쪽에서 아래로 스크롤하여 </a:t>
            </a:r>
            <a:r>
              <a:rPr lang="en-US" altLang="ko-KR" sz="1600" dirty="0"/>
              <a:t>[</a:t>
            </a:r>
            <a:r>
              <a:rPr lang="ko-KR" altLang="en-US" sz="1600" dirty="0"/>
              <a:t>장치</a:t>
            </a:r>
            <a:r>
              <a:rPr lang="en-US" altLang="ko-KR" sz="1600" dirty="0"/>
              <a:t>]-[</a:t>
            </a:r>
            <a:r>
              <a:rPr lang="ko-KR" altLang="en-US" sz="1600" dirty="0" smtClean="0"/>
              <a:t>디스플레이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해상도를 </a:t>
            </a:r>
            <a:r>
              <a:rPr lang="en-US" altLang="ko-KR" sz="1600" dirty="0"/>
              <a:t>1024×768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6-8 </a:t>
            </a:r>
            <a:r>
              <a:rPr lang="ko-KR" altLang="en-US" sz="1600" dirty="0" smtClean="0"/>
              <a:t>설치 완료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업데이트 </a:t>
            </a:r>
            <a:r>
              <a:rPr lang="ko-KR" altLang="en-US" sz="1600" dirty="0"/>
              <a:t>관련 창이 </a:t>
            </a:r>
            <a:r>
              <a:rPr lang="ko-KR" altLang="en-US" sz="1600" dirty="0" smtClean="0"/>
              <a:t>나타나더라도 </a:t>
            </a:r>
            <a:r>
              <a:rPr lang="ko-KR" altLang="en-US" sz="1600" dirty="0"/>
              <a:t>업데이트하지 </a:t>
            </a:r>
            <a:r>
              <a:rPr lang="ko-KR" altLang="en-US" sz="1600" dirty="0" smtClean="0"/>
              <a:t>말 것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10289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7. </a:t>
            </a:r>
            <a:r>
              <a:rPr lang="ko-KR" altLang="en-US" sz="1600" dirty="0"/>
              <a:t>설치된 환경 </a:t>
            </a:r>
            <a:r>
              <a:rPr lang="ko-KR" altLang="en-US" sz="1600" dirty="0" smtClean="0"/>
              <a:t>확인하기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7-1 </a:t>
            </a:r>
            <a:r>
              <a:rPr lang="ko-KR" altLang="en-US" sz="1600" dirty="0"/>
              <a:t>터미널에서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fdisk</a:t>
            </a:r>
            <a:r>
              <a:rPr lang="en-US" altLang="ko-KR" sz="1600" b="1" dirty="0">
                <a:solidFill>
                  <a:srgbClr val="FF0000"/>
                </a:solidFill>
              </a:rPr>
              <a:t> -l /dev/</a:t>
            </a:r>
            <a:r>
              <a:rPr lang="en-US" altLang="ko-KR" sz="1600" b="1" dirty="0" err="1">
                <a:solidFill>
                  <a:srgbClr val="FF0000"/>
                </a:solidFill>
              </a:rPr>
              <a:t>sda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설치된 </a:t>
            </a:r>
            <a:r>
              <a:rPr lang="ko-KR" altLang="en-US" sz="1600" dirty="0" smtClean="0"/>
              <a:t>파티션 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hanbit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사용자의 암호에는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hanbit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입력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853825"/>
            <a:ext cx="7085714" cy="3657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69881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7-2 </a:t>
            </a:r>
            <a:r>
              <a:rPr lang="en-US" altLang="ko-KR" sz="1600" b="1" dirty="0">
                <a:solidFill>
                  <a:srgbClr val="FF0000"/>
                </a:solidFill>
              </a:rPr>
              <a:t>mount </a:t>
            </a:r>
            <a:r>
              <a:rPr lang="ko-KR" altLang="en-US" sz="1600" dirty="0"/>
              <a:t>명령으로 현재 연결된 디렉터리와 </a:t>
            </a:r>
            <a:r>
              <a:rPr lang="ko-KR" altLang="en-US" sz="1600" dirty="0" smtClean="0"/>
              <a:t>파티션 확인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178750"/>
            <a:ext cx="7560840" cy="3154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6912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3-1 </a:t>
            </a:r>
            <a:r>
              <a:rPr lang="en-US" altLang="ko-KR" dirty="0"/>
              <a:t>RAID 6 </a:t>
            </a:r>
            <a:r>
              <a:rPr lang="ko-KR" altLang="en-US" dirty="0"/>
              <a:t>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RAID 6</a:t>
            </a:r>
            <a:r>
              <a:rPr lang="ko-KR" altLang="en-US" dirty="0"/>
              <a:t>의 구성 조건</a:t>
            </a:r>
            <a:endParaRPr lang="en-US" altLang="ko-KR" dirty="0"/>
          </a:p>
          <a:p>
            <a:pPr lvl="1"/>
            <a:r>
              <a:rPr lang="en-US" altLang="ko-KR" sz="1600" dirty="0"/>
              <a:t>RAID 6</a:t>
            </a:r>
            <a:r>
              <a:rPr lang="ko-KR" altLang="en-US" sz="1600" dirty="0"/>
              <a:t>을 구축하는 방법은 </a:t>
            </a:r>
            <a:r>
              <a:rPr lang="en-US" altLang="ko-KR" sz="1600" dirty="0"/>
              <a:t>10</a:t>
            </a:r>
            <a:r>
              <a:rPr lang="ko-KR" altLang="en-US" sz="1600" dirty="0"/>
              <a:t>장에서 실습했던 </a:t>
            </a:r>
            <a:r>
              <a:rPr lang="en-US" altLang="ko-KR" sz="1600" dirty="0"/>
              <a:t>RAID 5 </a:t>
            </a:r>
            <a:r>
              <a:rPr lang="ko-KR" altLang="en-US" sz="1600" dirty="0"/>
              <a:t>구축 방법과 </a:t>
            </a:r>
            <a:r>
              <a:rPr lang="ko-KR" altLang="en-US" sz="1600" dirty="0" err="1" smtClean="0"/>
              <a:t>비슷</a:t>
            </a:r>
            <a:endParaRPr lang="en-US" altLang="ko-KR" sz="1600" dirty="0" smtClean="0"/>
          </a:p>
          <a:p>
            <a:pPr lvl="1"/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872"/>
          <a:stretch/>
        </p:blipFill>
        <p:spPr>
          <a:xfrm>
            <a:off x="830412" y="1636162"/>
            <a:ext cx="7430172" cy="48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67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lnSpc>
                <a:spcPct val="150000"/>
              </a:lnSpc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/>
              <a:t>디스크 추가하기</a:t>
            </a:r>
            <a:r>
              <a:rPr lang="en-US" altLang="ko-KR" sz="1600" dirty="0" smtClean="0"/>
              <a:t>   </a:t>
            </a:r>
          </a:p>
          <a:p>
            <a:pPr marL="93662" indent="0">
              <a:lnSpc>
                <a:spcPct val="150000"/>
              </a:lnSpc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1-1 VMware</a:t>
            </a:r>
            <a:r>
              <a:rPr lang="ko-KR" altLang="en-US" sz="1600" dirty="0"/>
              <a:t>에서 </a:t>
            </a:r>
            <a:r>
              <a:rPr lang="en-US" altLang="ko-KR" sz="1600" dirty="0"/>
              <a:t>BUSINESS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[Edit virtual machine settings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lnSpc>
                <a:spcPct val="150000"/>
              </a:lnSpc>
              <a:buNone/>
            </a:pPr>
            <a:r>
              <a:rPr lang="en-US" altLang="ko-KR" sz="1600" dirty="0"/>
              <a:t>   1-2 [Virtual Machine Settings] </a:t>
            </a:r>
            <a:r>
              <a:rPr lang="ko-KR" altLang="en-US" sz="1600" dirty="0"/>
              <a:t>창에서 </a:t>
            </a:r>
            <a:r>
              <a:rPr lang="en-US" altLang="ko-KR" sz="1600" dirty="0" smtClean="0"/>
              <a:t>&lt;Add&gt;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lnSpc>
                <a:spcPct val="150000"/>
              </a:lnSpc>
              <a:buNone/>
            </a:pPr>
            <a:r>
              <a:rPr lang="en-US" altLang="ko-KR" sz="1600" dirty="0"/>
              <a:t>   1-3 [Hardware Type] </a:t>
            </a:r>
            <a:r>
              <a:rPr lang="ko-KR" altLang="en-US" sz="1600" dirty="0"/>
              <a:t>창에서는 ‘</a:t>
            </a:r>
            <a:r>
              <a:rPr lang="en-US" altLang="ko-KR" sz="1600" dirty="0"/>
              <a:t>Hard Disk’</a:t>
            </a:r>
            <a:r>
              <a:rPr lang="ko-KR" altLang="en-US" sz="1600" dirty="0"/>
              <a:t>가 선택된 상태로 </a:t>
            </a:r>
            <a:r>
              <a:rPr lang="en-US" altLang="ko-KR" sz="1600" dirty="0"/>
              <a:t>&lt;Next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lnSpc>
                <a:spcPct val="150000"/>
              </a:lnSpc>
              <a:buNone/>
            </a:pPr>
            <a:r>
              <a:rPr lang="en-US" altLang="ko-KR" sz="1600" dirty="0"/>
              <a:t>   1-4 [Select a Disk Type] </a:t>
            </a:r>
            <a:r>
              <a:rPr lang="ko-KR" altLang="en-US" sz="1600" dirty="0"/>
              <a:t>창에서는 </a:t>
            </a:r>
            <a:r>
              <a:rPr lang="ko-KR" altLang="en-US" sz="1600" dirty="0" smtClean="0"/>
              <a:t>‘</a:t>
            </a:r>
            <a:r>
              <a:rPr lang="en-US" altLang="ko-KR" sz="1600" dirty="0"/>
              <a:t>SCSI (Recommended)’</a:t>
            </a:r>
            <a:r>
              <a:rPr lang="ko-KR" altLang="en-US" sz="1600" dirty="0"/>
              <a:t>가 선택된 상태로 </a:t>
            </a:r>
            <a:r>
              <a:rPr lang="en-US" altLang="ko-KR" sz="1600" dirty="0"/>
              <a:t>&lt;Next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lnSpc>
                <a:spcPct val="15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1-5 </a:t>
            </a:r>
            <a:r>
              <a:rPr lang="en-US" altLang="ko-KR" sz="1600" dirty="0"/>
              <a:t>[Select a Disk] </a:t>
            </a:r>
            <a:r>
              <a:rPr lang="ko-KR" altLang="en-US" sz="1600" dirty="0"/>
              <a:t>창에서는 ‘</a:t>
            </a:r>
            <a:r>
              <a:rPr lang="en-US" altLang="ko-KR" sz="1600" dirty="0"/>
              <a:t>Create a new virtual disk’</a:t>
            </a:r>
            <a:r>
              <a:rPr lang="ko-KR" altLang="en-US" sz="1600" dirty="0"/>
              <a:t>가 선택된 상태로 </a:t>
            </a:r>
            <a:r>
              <a:rPr lang="en-US" altLang="ko-KR" sz="1600" dirty="0"/>
              <a:t>&lt;Next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lnSpc>
                <a:spcPct val="15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52070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1-6 </a:t>
            </a:r>
            <a:r>
              <a:rPr lang="en-US" altLang="ko-KR" sz="1600" dirty="0"/>
              <a:t>[Specify Disk Capacity] </a:t>
            </a:r>
            <a:r>
              <a:rPr lang="ko-KR" altLang="en-US" sz="1600" dirty="0" smtClean="0"/>
              <a:t>창에서는 </a:t>
            </a:r>
            <a:r>
              <a:rPr lang="en-US" altLang="ko-KR" sz="1600" dirty="0"/>
              <a:t>Maximum disk size (GB)</a:t>
            </a:r>
            <a:r>
              <a:rPr lang="ko-KR" altLang="en-US" sz="1600" dirty="0"/>
              <a:t>에 ‘</a:t>
            </a:r>
            <a:r>
              <a:rPr lang="en-US" altLang="ko-KR" sz="1600" dirty="0"/>
              <a:t>1024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‘</a:t>
            </a:r>
            <a:r>
              <a:rPr lang="en-US" altLang="ko-KR" sz="1600" dirty="0"/>
              <a:t>Store virtual disk as a single file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&lt;Next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1-7 [Specify Disk File] </a:t>
            </a:r>
            <a:r>
              <a:rPr lang="ko-KR" altLang="en-US" sz="1600" dirty="0"/>
              <a:t>창에서는 그대로 두고 </a:t>
            </a:r>
            <a:r>
              <a:rPr lang="en-US" altLang="ko-KR" sz="1600" dirty="0"/>
              <a:t>&lt; </a:t>
            </a:r>
            <a:r>
              <a:rPr lang="en-US" altLang="ko-KR" sz="1600" dirty="0" smtClean="0"/>
              <a:t>Finish&gt;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1-8 1-2~1-7</a:t>
            </a:r>
            <a:r>
              <a:rPr lang="ko-KR" altLang="en-US" sz="1600" dirty="0"/>
              <a:t>을 네 번 반복하여 디스크 </a:t>
            </a:r>
            <a:r>
              <a:rPr lang="en-US" altLang="ko-KR" sz="1600" dirty="0"/>
              <a:t>4</a:t>
            </a:r>
            <a:r>
              <a:rPr lang="ko-KR" altLang="en-US" sz="1600" dirty="0" smtClean="0"/>
              <a:t>개 추가</a:t>
            </a:r>
            <a:r>
              <a:rPr lang="en-US" altLang="ko-KR" sz="1600" dirty="0"/>
              <a:t>,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1TB </a:t>
            </a:r>
            <a:r>
              <a:rPr lang="ko-KR" altLang="en-US" sz="1600" dirty="0"/>
              <a:t>디스크 </a:t>
            </a:r>
            <a:r>
              <a:rPr lang="en-US" altLang="ko-KR" sz="1600" dirty="0"/>
              <a:t>5</a:t>
            </a:r>
            <a:r>
              <a:rPr lang="ko-KR" altLang="en-US" sz="1600" dirty="0"/>
              <a:t>개가 추가되면 </a:t>
            </a:r>
            <a:r>
              <a:rPr lang="en-US" altLang="ko-KR" sz="1600" dirty="0" smtClean="0"/>
              <a:t>&lt;OK&gt;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1-9 </a:t>
            </a:r>
            <a:r>
              <a:rPr lang="ko-KR" altLang="en-US" sz="1600" dirty="0"/>
              <a:t>부팅하면 </a:t>
            </a:r>
            <a:r>
              <a:rPr lang="en-US" altLang="ko-KR" sz="1600" dirty="0" err="1"/>
              <a:t>hanbit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사용자로 자동 </a:t>
            </a:r>
            <a:r>
              <a:rPr lang="ko-KR" altLang="en-US" sz="1600" dirty="0" smtClean="0"/>
              <a:t>접속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2258870"/>
            <a:ext cx="5607093" cy="2430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860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auto">
          <a:xfrm>
            <a:off x="554879" y="692696"/>
            <a:ext cx="3912996" cy="539204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252000" tIns="45696" rIns="91390" bIns="45696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dirty="0">
                <a:solidFill>
                  <a:schemeClr val="accent6"/>
                </a:solidFill>
                <a:latin typeface="+mn-lt"/>
                <a:ea typeface="+mn-ea"/>
              </a:rPr>
              <a:t>학습목표</a:t>
            </a:r>
            <a:endParaRPr kumimoji="0" lang="en-US" altLang="en-US" sz="3000" b="1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7" name="Rectangle 63"/>
          <p:cNvSpPr>
            <a:spLocks noChangeArrowheads="1"/>
          </p:cNvSpPr>
          <p:nvPr/>
        </p:nvSpPr>
        <p:spPr bwMode="auto">
          <a:xfrm>
            <a:off x="554879" y="1556792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실무 환경에 가깝게 우분투를 설치한다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RAID 6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개의 디스크로 구현한다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중요한 폴더를 자동으로 </a:t>
            </a:r>
            <a:r>
              <a:rPr lang="ko-KR" altLang="en-US" dirty="0" smtClean="0"/>
              <a:t>백업한다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C++ </a:t>
            </a:r>
            <a:r>
              <a:rPr lang="ko-KR" altLang="en-US" dirty="0"/>
              <a:t>및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환경을 </a:t>
            </a:r>
            <a:r>
              <a:rPr lang="ko-KR" altLang="en-US" dirty="0" smtClean="0"/>
              <a:t>구축한다</a:t>
            </a:r>
            <a:r>
              <a:rPr lang="en-US" altLang="ko-KR" dirty="0" smtClean="0"/>
              <a:t>.</a:t>
            </a: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948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/>
              <a:t>RAID</a:t>
            </a:r>
            <a:r>
              <a:rPr lang="ko-KR" altLang="en-US" sz="1600" dirty="0"/>
              <a:t>용 파티션 생성하기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2-1 </a:t>
            </a:r>
            <a:r>
              <a:rPr lang="ko-KR" altLang="en-US" sz="1600" dirty="0"/>
              <a:t>터미널에서 </a:t>
            </a:r>
            <a:r>
              <a:rPr lang="en-US" altLang="ko-KR" sz="1600" b="1" dirty="0">
                <a:solidFill>
                  <a:srgbClr val="FF0000"/>
                </a:solidFill>
              </a:rPr>
              <a:t>ls -l /dev/</a:t>
            </a:r>
            <a:r>
              <a:rPr lang="en-US" altLang="ko-KR" sz="1600" b="1" dirty="0" err="1">
                <a:solidFill>
                  <a:srgbClr val="FF0000"/>
                </a:solidFill>
              </a:rPr>
              <a:t>sd</a:t>
            </a:r>
            <a:r>
              <a:rPr lang="en-US" altLang="ko-KR" sz="1600" b="1" dirty="0">
                <a:solidFill>
                  <a:srgbClr val="FF0000"/>
                </a:solidFill>
              </a:rPr>
              <a:t>*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조금 전 추가한 </a:t>
            </a:r>
            <a:r>
              <a:rPr lang="en-US" altLang="ko-KR" sz="1600" dirty="0"/>
              <a:t>SCSI </a:t>
            </a:r>
            <a:r>
              <a:rPr lang="ko-KR" altLang="en-US" sz="1600" dirty="0"/>
              <a:t>디스크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sdc~sdg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en-US" altLang="ko-KR" sz="1600" dirty="0"/>
              <a:t>/dev </a:t>
            </a:r>
            <a:r>
              <a:rPr lang="ko-KR" altLang="en-US" sz="1600" dirty="0"/>
              <a:t>디렉터리에 있는지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7" y="1808820"/>
            <a:ext cx="7009524" cy="3457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763784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2-2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fdisk</a:t>
            </a:r>
            <a:r>
              <a:rPr lang="en-US" altLang="ko-KR" sz="1600" b="1" dirty="0">
                <a:solidFill>
                  <a:srgbClr val="FF0000"/>
                </a:solidFill>
              </a:rPr>
              <a:t> /dev/</a:t>
            </a:r>
            <a:r>
              <a:rPr lang="en-US" altLang="ko-KR" sz="1600" b="1" dirty="0" err="1">
                <a:solidFill>
                  <a:srgbClr val="FF0000"/>
                </a:solidFill>
              </a:rPr>
              <a:t>sdc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/dev/</a:t>
            </a:r>
            <a:r>
              <a:rPr lang="en-US" altLang="ko-KR" sz="1600" dirty="0" err="1"/>
              <a:t>sdc</a:t>
            </a:r>
            <a:r>
              <a:rPr lang="en-US" altLang="ko-KR" sz="1600" dirty="0"/>
              <a:t> </a:t>
            </a:r>
            <a:r>
              <a:rPr lang="ko-KR" altLang="en-US" sz="1600" dirty="0"/>
              <a:t>장치에 </a:t>
            </a:r>
            <a:r>
              <a:rPr lang="en-US" altLang="ko-KR" sz="1600" dirty="0"/>
              <a:t>/dev/sdc1 </a:t>
            </a:r>
            <a:r>
              <a:rPr lang="ko-KR" altLang="en-US" sz="1600" dirty="0" smtClean="0"/>
              <a:t>파티션 </a:t>
            </a:r>
            <a:r>
              <a:rPr lang="ko-KR" altLang="en-US" sz="1600" dirty="0"/>
              <a:t>생성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178750"/>
            <a:ext cx="5838825" cy="3324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215291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61" y="683695"/>
            <a:ext cx="6565102" cy="6012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644981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2-3 </a:t>
            </a:r>
            <a:r>
              <a:rPr lang="ko-KR" altLang="en-US" sz="1600" dirty="0"/>
              <a:t>다시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fdisk</a:t>
            </a:r>
            <a:r>
              <a:rPr lang="en-US" altLang="ko-KR" sz="1600" b="1" dirty="0">
                <a:solidFill>
                  <a:srgbClr val="FF0000"/>
                </a:solidFill>
              </a:rPr>
              <a:t> /dev/</a:t>
            </a:r>
            <a:r>
              <a:rPr lang="en-US" altLang="ko-KR" sz="1600" b="1" dirty="0" err="1">
                <a:solidFill>
                  <a:srgbClr val="FF0000"/>
                </a:solidFill>
              </a:rPr>
              <a:t>sdd~sudo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fdisk</a:t>
            </a:r>
            <a:r>
              <a:rPr lang="en-US" altLang="ko-KR" sz="1600" b="1" dirty="0">
                <a:solidFill>
                  <a:srgbClr val="FF0000"/>
                </a:solidFill>
              </a:rPr>
              <a:t> /dev/</a:t>
            </a:r>
            <a:r>
              <a:rPr lang="en-US" altLang="ko-KR" sz="1600" b="1" dirty="0" err="1">
                <a:solidFill>
                  <a:srgbClr val="FF0000"/>
                </a:solidFill>
              </a:rPr>
              <a:t>sdg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나머지 </a:t>
            </a:r>
            <a:r>
              <a:rPr lang="en-US" altLang="ko-KR" sz="1600" dirty="0"/>
              <a:t>4</a:t>
            </a:r>
            <a:r>
              <a:rPr lang="ko-KR" altLang="en-US" sz="1600" dirty="0"/>
              <a:t>개의 디스크 파티션 동일하게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2-4 </a:t>
            </a:r>
            <a:r>
              <a:rPr lang="ko-KR" altLang="en-US" sz="1600" dirty="0"/>
              <a:t>디스크 </a:t>
            </a:r>
            <a:r>
              <a:rPr lang="en-US" altLang="ko-KR" sz="1600" dirty="0"/>
              <a:t>5</a:t>
            </a:r>
            <a:r>
              <a:rPr lang="ko-KR" altLang="en-US" sz="1600" dirty="0"/>
              <a:t>개의 파티션을 모두 생성한 후 </a:t>
            </a:r>
            <a:r>
              <a:rPr lang="en-US" altLang="ko-KR" sz="1600" b="1" dirty="0">
                <a:solidFill>
                  <a:srgbClr val="FF0000"/>
                </a:solidFill>
              </a:rPr>
              <a:t>ls /dev/</a:t>
            </a:r>
            <a:r>
              <a:rPr lang="en-US" altLang="ko-KR" sz="1600" b="1" dirty="0" err="1">
                <a:solidFill>
                  <a:srgbClr val="FF0000"/>
                </a:solidFill>
              </a:rPr>
              <a:t>sd</a:t>
            </a:r>
            <a:r>
              <a:rPr lang="en-US" altLang="ko-KR" sz="1600" b="1" dirty="0">
                <a:solidFill>
                  <a:srgbClr val="FF0000"/>
                </a:solidFill>
              </a:rPr>
              <a:t>*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2-5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-y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mdadm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en-US" altLang="ko-KR" sz="1600" dirty="0" err="1"/>
              <a:t>mdadm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패키지 </a:t>
            </a:r>
            <a:r>
              <a:rPr lang="ko-KR" altLang="en-US" sz="1600" dirty="0"/>
              <a:t>미리 </a:t>
            </a:r>
            <a:r>
              <a:rPr lang="ko-KR" altLang="en-US" sz="1600" dirty="0" smtClean="0"/>
              <a:t>설치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6" y="1808820"/>
            <a:ext cx="7009524" cy="15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738222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en-US" altLang="ko-KR" sz="1600" dirty="0"/>
              <a:t>RAID 6 </a:t>
            </a:r>
            <a:r>
              <a:rPr lang="ko-KR" altLang="en-US" sz="1600" dirty="0" smtClean="0"/>
              <a:t>구축하기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3-1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mdadm</a:t>
            </a:r>
            <a:r>
              <a:rPr lang="en-US" altLang="ko-KR" sz="1600" b="1" dirty="0">
                <a:solidFill>
                  <a:srgbClr val="FF0000"/>
                </a:solidFill>
              </a:rPr>
              <a:t> --create /dev/md6 --level=6 --raid-devices=5 /dev/sdc1 /dev/sdd1 </a:t>
            </a:r>
          </a:p>
          <a:p>
            <a:pPr marL="93662" indent="0">
              <a:buNone/>
            </a:pPr>
            <a:r>
              <a:rPr lang="en-US" altLang="ko-KR" sz="1600" b="1" dirty="0" smtClean="0">
                <a:solidFill>
                  <a:srgbClr val="FF0000"/>
                </a:solidFill>
              </a:rPr>
              <a:t>         /</a:t>
            </a:r>
            <a:r>
              <a:rPr lang="en-US" altLang="ko-KR" sz="1600" b="1" dirty="0">
                <a:solidFill>
                  <a:srgbClr val="FF0000"/>
                </a:solidFill>
              </a:rPr>
              <a:t>dev/sde1 /dev/sdf1 /dev/sdg1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RAID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 생성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mdadm</a:t>
            </a:r>
            <a:r>
              <a:rPr lang="en-US" altLang="ko-KR" sz="1600" b="1" dirty="0">
                <a:solidFill>
                  <a:srgbClr val="FF0000"/>
                </a:solidFill>
              </a:rPr>
              <a:t> --detail /dev/md6 </a:t>
            </a:r>
            <a:r>
              <a:rPr lang="ko-KR" altLang="en-US" sz="1600" dirty="0"/>
              <a:t>명령으로 생성된 </a:t>
            </a:r>
            <a:r>
              <a:rPr lang="en-US" altLang="ko-KR" sz="1600" dirty="0"/>
              <a:t>RAID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 구성 </a:t>
            </a:r>
            <a:r>
              <a:rPr lang="ko-KR" altLang="en-US" sz="1600" dirty="0"/>
              <a:t>확인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6" y="2168860"/>
            <a:ext cx="7009524" cy="399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50128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3-2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mkfs.ext4 /dev/md6 </a:t>
            </a:r>
            <a:r>
              <a:rPr lang="ko-KR" altLang="en-US" sz="1600" dirty="0" smtClean="0"/>
              <a:t>명령으로 </a:t>
            </a:r>
            <a:r>
              <a:rPr lang="en-US" altLang="ko-KR" sz="1600" dirty="0"/>
              <a:t>/dev/md6 </a:t>
            </a:r>
            <a:r>
              <a:rPr lang="ko-KR" altLang="en-US" sz="1600" dirty="0" smtClean="0"/>
              <a:t>파티션 포맷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3-3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mkdir</a:t>
            </a:r>
            <a:r>
              <a:rPr lang="en-US" altLang="ko-KR" sz="1600" b="1" dirty="0">
                <a:solidFill>
                  <a:srgbClr val="FF0000"/>
                </a:solidFill>
              </a:rPr>
              <a:t> /raid6 </a:t>
            </a:r>
            <a:r>
              <a:rPr lang="ko-KR" altLang="en-US" sz="1600" dirty="0"/>
              <a:t>명령으로 </a:t>
            </a:r>
            <a:r>
              <a:rPr lang="ko-KR" altLang="en-US" sz="1600" dirty="0" err="1"/>
              <a:t>마운트할</a:t>
            </a:r>
            <a:r>
              <a:rPr lang="ko-KR" altLang="en-US" sz="1600" dirty="0"/>
              <a:t> 디렉터리</a:t>
            </a:r>
            <a:r>
              <a:rPr lang="en-US" altLang="ko-KR" sz="1600" dirty="0"/>
              <a:t>(/raid6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생성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sudo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mount /dev/ md6 /raid6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마운트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b="1" dirty="0" err="1">
                <a:solidFill>
                  <a:srgbClr val="FF0000"/>
                </a:solidFill>
              </a:rPr>
              <a:t>df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확인해보면 </a:t>
            </a:r>
            <a:r>
              <a:rPr lang="en-US" altLang="ko-KR" sz="1600" dirty="0"/>
              <a:t>/raid6 </a:t>
            </a:r>
            <a:r>
              <a:rPr lang="ko-KR" altLang="en-US" sz="1600" dirty="0"/>
              <a:t>디렉터리에 </a:t>
            </a:r>
            <a:r>
              <a:rPr lang="en-US" altLang="ko-KR" sz="1600" dirty="0"/>
              <a:t>3TB </a:t>
            </a:r>
            <a:r>
              <a:rPr lang="ko-KR" altLang="en-US" sz="1600" dirty="0"/>
              <a:t>정도의 여유 공간이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en-US" altLang="ko-KR" sz="1600" dirty="0"/>
              <a:t>RAID 6 </a:t>
            </a:r>
            <a:r>
              <a:rPr lang="ko-KR" altLang="en-US" sz="1600" dirty="0"/>
              <a:t>장치에 파일 </a:t>
            </a:r>
            <a:r>
              <a:rPr lang="ko-KR" altLang="en-US" sz="1600" dirty="0" smtClean="0"/>
              <a:t>복사하기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4-1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cp</a:t>
            </a:r>
            <a:r>
              <a:rPr lang="en-US" altLang="ko-KR" sz="1600" b="1" dirty="0">
                <a:solidFill>
                  <a:srgbClr val="FF0000"/>
                </a:solidFill>
              </a:rPr>
              <a:t> /boot/</a:t>
            </a:r>
            <a:r>
              <a:rPr lang="en-US" altLang="ko-KR" sz="1600" b="1" dirty="0" err="1">
                <a:solidFill>
                  <a:srgbClr val="FF0000"/>
                </a:solidFill>
              </a:rPr>
              <a:t>vm</a:t>
            </a:r>
            <a:r>
              <a:rPr lang="en-US" altLang="ko-KR" sz="1600" b="1" dirty="0">
                <a:solidFill>
                  <a:srgbClr val="FF0000"/>
                </a:solidFill>
              </a:rPr>
              <a:t>* /raid6/</a:t>
            </a:r>
            <a:r>
              <a:rPr lang="en-US" altLang="ko-KR" sz="1600" b="1" dirty="0" err="1">
                <a:solidFill>
                  <a:srgbClr val="FF0000"/>
                </a:solidFill>
              </a:rPr>
              <a:t>testFile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RAID 6 </a:t>
            </a:r>
            <a:r>
              <a:rPr lang="ko-KR" altLang="en-US" sz="1600" dirty="0"/>
              <a:t>장치에 적당한 </a:t>
            </a:r>
            <a:r>
              <a:rPr lang="ko-KR" altLang="en-US" sz="1600" dirty="0" smtClean="0"/>
              <a:t>파일 </a:t>
            </a:r>
            <a:r>
              <a:rPr lang="ko-KR" altLang="en-US" sz="1600" dirty="0"/>
              <a:t>복사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6" y="2213865"/>
            <a:ext cx="7009524" cy="25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82229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5. </a:t>
            </a:r>
            <a:r>
              <a:rPr lang="ko-KR" altLang="en-US" sz="1600" dirty="0" err="1"/>
              <a:t>마운트하기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5-1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fstab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파일 열기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끝부분에 다음 </a:t>
            </a:r>
            <a:r>
              <a:rPr lang="ko-KR" altLang="en-US" sz="1600" dirty="0" smtClean="0"/>
              <a:t>내용 </a:t>
            </a:r>
            <a:r>
              <a:rPr lang="ko-KR" altLang="en-US" sz="1600" dirty="0"/>
              <a:t>추가한 후 저장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538790"/>
            <a:ext cx="5381625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99" y="2258871"/>
            <a:ext cx="7362706" cy="29569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26798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6. </a:t>
            </a:r>
            <a:r>
              <a:rPr lang="ko-KR" altLang="en-US" sz="1600" dirty="0"/>
              <a:t>기타 설정하기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6-1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mdadm</a:t>
            </a:r>
            <a:r>
              <a:rPr lang="en-US" altLang="ko-KR" sz="1600" b="1" dirty="0">
                <a:solidFill>
                  <a:srgbClr val="FF0000"/>
                </a:solidFill>
              </a:rPr>
              <a:t> --detail --scan </a:t>
            </a:r>
            <a:r>
              <a:rPr lang="ko-KR" altLang="en-US" sz="1600" dirty="0" smtClean="0"/>
              <a:t>명령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ARRAY</a:t>
            </a:r>
            <a:r>
              <a:rPr lang="ko-KR" altLang="en-US" sz="1600" dirty="0"/>
              <a:t>의 내용을 마우스로 </a:t>
            </a:r>
            <a:r>
              <a:rPr lang="ko-KR" altLang="en-US" sz="1600" dirty="0" smtClean="0"/>
              <a:t>드래그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오른쪽 버튼을 클릭하여 </a:t>
            </a:r>
            <a:r>
              <a:rPr lang="ko-KR" altLang="en-US" sz="1600" dirty="0" smtClean="0"/>
              <a:t>복사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6-2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mdadm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mdadm.conf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설정 </a:t>
            </a:r>
            <a:r>
              <a:rPr lang="ko-KR" altLang="en-US" sz="1600" dirty="0" smtClean="0"/>
              <a:t>파일 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끝부분에서 </a:t>
            </a:r>
            <a:r>
              <a:rPr lang="en-US" altLang="ko-KR" sz="1600" dirty="0"/>
              <a:t>Ctrl + V </a:t>
            </a:r>
            <a:r>
              <a:rPr lang="ko-KR" altLang="en-US" sz="1600" dirty="0"/>
              <a:t>를 눌러 복사한 </a:t>
            </a:r>
            <a:r>
              <a:rPr lang="ko-KR" altLang="en-US" sz="1600" dirty="0" smtClean="0"/>
              <a:t>내용 </a:t>
            </a:r>
            <a:r>
              <a:rPr lang="ko-KR" altLang="en-US" sz="1600" dirty="0" err="1" smtClean="0"/>
              <a:t>붙여넣기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각 </a:t>
            </a:r>
            <a:r>
              <a:rPr lang="ko-KR" altLang="en-US" sz="1600" dirty="0"/>
              <a:t>행의 ‘</a:t>
            </a:r>
            <a:r>
              <a:rPr lang="en-US" altLang="ko-KR" sz="1600" dirty="0"/>
              <a:t>name=server:</a:t>
            </a:r>
            <a:r>
              <a:rPr lang="ko-KR" altLang="en-US" sz="1600" dirty="0"/>
              <a:t>숫자’ </a:t>
            </a:r>
            <a:r>
              <a:rPr lang="ko-KR" altLang="en-US" sz="1600" dirty="0" smtClean="0"/>
              <a:t>부분 삭제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저장한 후 </a:t>
            </a:r>
            <a:r>
              <a:rPr lang="en-US" altLang="ko-KR" sz="1600" dirty="0" err="1" smtClean="0"/>
              <a:t>gedit</a:t>
            </a:r>
            <a:r>
              <a:rPr lang="ko-KR" altLang="en-US" sz="1600" dirty="0" smtClean="0"/>
              <a:t> 닫기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81"/>
          <a:stretch/>
        </p:blipFill>
        <p:spPr>
          <a:xfrm>
            <a:off x="836586" y="1808820"/>
            <a:ext cx="7110790" cy="16735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49"/>
          <a:stretch/>
        </p:blipFill>
        <p:spPr>
          <a:xfrm>
            <a:off x="836586" y="4517441"/>
            <a:ext cx="7131652" cy="2016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05817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14-2] </a:t>
            </a:r>
            <a:r>
              <a:rPr lang="en-US" altLang="ko-KR" dirty="0"/>
              <a:t>RAID 6 </a:t>
            </a:r>
            <a:r>
              <a:rPr lang="ko-KR" altLang="en-US" dirty="0"/>
              <a:t>구축하기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6-3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update-</a:t>
            </a:r>
            <a:r>
              <a:rPr lang="en-US" altLang="ko-KR" sz="1600" b="1" dirty="0" err="1">
                <a:solidFill>
                  <a:srgbClr val="FF0000"/>
                </a:solidFill>
              </a:rPr>
              <a:t>initramfs</a:t>
            </a:r>
            <a:r>
              <a:rPr lang="en-US" altLang="ko-KR" sz="1600" b="1" dirty="0">
                <a:solidFill>
                  <a:srgbClr val="FF0000"/>
                </a:solidFill>
              </a:rPr>
              <a:t> -u </a:t>
            </a:r>
            <a:r>
              <a:rPr lang="ko-KR" altLang="en-US" sz="1600" dirty="0"/>
              <a:t>명령으로 설정 </a:t>
            </a:r>
            <a:r>
              <a:rPr lang="ko-KR" altLang="en-US" sz="1600" dirty="0" smtClean="0"/>
              <a:t>내용 적용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6-4 </a:t>
            </a:r>
            <a:r>
              <a:rPr lang="en-US" altLang="ko-KR" sz="1600" b="1" dirty="0">
                <a:solidFill>
                  <a:srgbClr val="FF0000"/>
                </a:solidFill>
              </a:rPr>
              <a:t>reboot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재부팅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6-5 </a:t>
            </a:r>
            <a:r>
              <a:rPr lang="en-US" altLang="ko-KR" sz="1600" dirty="0"/>
              <a:t>RAID 6</a:t>
            </a:r>
            <a:r>
              <a:rPr lang="ko-KR" altLang="en-US" sz="1600" dirty="0"/>
              <a:t>이 작동 중임을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mdadm</a:t>
            </a:r>
            <a:r>
              <a:rPr lang="en-US" altLang="ko-KR" sz="1600" b="1" dirty="0">
                <a:solidFill>
                  <a:srgbClr val="FF0000"/>
                </a:solidFill>
              </a:rPr>
              <a:t> --detail /dev/md6 </a:t>
            </a:r>
            <a:r>
              <a:rPr lang="ko-KR" altLang="en-US" sz="1600" dirty="0"/>
              <a:t>명령으로 확인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8"/>
          <a:stretch/>
        </p:blipFill>
        <p:spPr>
          <a:xfrm>
            <a:off x="836586" y="1133745"/>
            <a:ext cx="5559616" cy="1710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6" y="3564015"/>
            <a:ext cx="6571554" cy="3196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447~453p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96597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4-1 </a:t>
            </a:r>
            <a:r>
              <a:rPr lang="ko-KR" altLang="en-US" dirty="0"/>
              <a:t>백업의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93684"/>
            <a:ext cx="8963994" cy="6345706"/>
          </a:xfrm>
        </p:spPr>
        <p:txBody>
          <a:bodyPr>
            <a:normAutofit/>
          </a:bodyPr>
          <a:lstStyle/>
          <a:p>
            <a:r>
              <a:rPr lang="ko-KR" altLang="en-US" dirty="0"/>
              <a:t>중요한 자료를 일정 시간마다 자동으로 </a:t>
            </a:r>
            <a:r>
              <a:rPr lang="ko-KR" altLang="en-US" dirty="0" smtClean="0"/>
              <a:t>백업</a:t>
            </a:r>
            <a:endParaRPr lang="en-US" altLang="ko-KR" dirty="0"/>
          </a:p>
          <a:p>
            <a:pPr lvl="1"/>
            <a:r>
              <a:rPr lang="ko-KR" altLang="en-US" sz="1600" dirty="0"/>
              <a:t>매월 </a:t>
            </a:r>
            <a:r>
              <a:rPr lang="en-US" altLang="ko-KR" sz="1600" dirty="0"/>
              <a:t>15</a:t>
            </a:r>
            <a:r>
              <a:rPr lang="ko-KR" altLang="en-US" sz="1600" dirty="0"/>
              <a:t>일 새벽 </a:t>
            </a:r>
            <a:r>
              <a:rPr lang="en-US" altLang="ko-KR" sz="1600" dirty="0"/>
              <a:t>2</a:t>
            </a:r>
            <a:r>
              <a:rPr lang="ko-KR" altLang="en-US" sz="1600" dirty="0"/>
              <a:t>시 </a:t>
            </a:r>
            <a:r>
              <a:rPr lang="en-US" altLang="ko-KR" sz="1600" dirty="0"/>
              <a:t>1</a:t>
            </a:r>
            <a:r>
              <a:rPr lang="ko-KR" altLang="en-US" sz="1600" dirty="0"/>
              <a:t>분에 </a:t>
            </a:r>
            <a:r>
              <a:rPr lang="en-US" altLang="ko-KR" sz="1600" dirty="0"/>
              <a:t>/home </a:t>
            </a:r>
            <a:r>
              <a:rPr lang="ko-KR" altLang="en-US" sz="1600" dirty="0"/>
              <a:t>디렉터리와 하위 디렉터리가 </a:t>
            </a:r>
            <a:r>
              <a:rPr lang="en-US" altLang="ko-KR" sz="1600" dirty="0"/>
              <a:t>/raid6/backup </a:t>
            </a:r>
            <a:r>
              <a:rPr lang="ko-KR" altLang="en-US" sz="1600" dirty="0" smtClean="0"/>
              <a:t>디렉터리에 백업되게 실습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5535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미니 </a:t>
            </a:r>
            <a:r>
              <a:rPr lang="ko-KR" altLang="en-US" dirty="0" smtClean="0"/>
              <a:t>프로젝트의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638690"/>
            <a:ext cx="8963994" cy="6167524"/>
          </a:xfrm>
        </p:spPr>
        <p:txBody>
          <a:bodyPr>
            <a:normAutofit/>
          </a:bodyPr>
          <a:lstStyle/>
          <a:p>
            <a:r>
              <a:rPr lang="ko-KR" altLang="en-US" dirty="0"/>
              <a:t>미니 </a:t>
            </a:r>
            <a:r>
              <a:rPr lang="ko-KR" altLang="en-US" dirty="0" smtClean="0"/>
              <a:t>프로젝트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구성</a:t>
            </a:r>
            <a:endParaRPr lang="en-US" altLang="ko-KR" sz="1600" dirty="0"/>
          </a:p>
          <a:p>
            <a:pPr lvl="1"/>
            <a:r>
              <a:rPr lang="ko-KR" altLang="en-US" sz="1600" dirty="0"/>
              <a:t>실무 환경의 우분투 설치</a:t>
            </a:r>
            <a:r>
              <a:rPr lang="en-US" altLang="ko-KR" sz="1600" dirty="0"/>
              <a:t>: </a:t>
            </a:r>
            <a:r>
              <a:rPr lang="ko-KR" altLang="en-US" sz="1600" dirty="0"/>
              <a:t>실무 환경의 디렉터리 구조로 할당하여 </a:t>
            </a:r>
            <a:r>
              <a:rPr lang="en-US" altLang="ko-KR" sz="1600" dirty="0"/>
              <a:t>Ubuntu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pPr lvl="1"/>
            <a:r>
              <a:rPr lang="en-US" altLang="ko-KR" sz="1600" dirty="0"/>
              <a:t>RAID 6 </a:t>
            </a:r>
            <a:r>
              <a:rPr lang="ko-KR" altLang="en-US" sz="1600" dirty="0"/>
              <a:t>추가</a:t>
            </a:r>
            <a:r>
              <a:rPr lang="en-US" altLang="ko-KR" sz="1600" dirty="0"/>
              <a:t>: RAID 5</a:t>
            </a:r>
            <a:r>
              <a:rPr lang="ko-KR" altLang="en-US" sz="1600" dirty="0"/>
              <a:t>보다 훨씬 안전하게 데이터를 보관할 수 있는 </a:t>
            </a:r>
            <a:r>
              <a:rPr lang="en-US" altLang="ko-KR" sz="1600" dirty="0"/>
              <a:t>RAID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lvl="1"/>
            <a:r>
              <a:rPr lang="ko-KR" altLang="en-US" sz="1600" dirty="0"/>
              <a:t>백업 자동화</a:t>
            </a:r>
            <a:r>
              <a:rPr lang="en-US" altLang="ko-KR" sz="1600" dirty="0"/>
              <a:t>: </a:t>
            </a:r>
            <a:r>
              <a:rPr lang="ko-KR" altLang="en-US" sz="1600" dirty="0"/>
              <a:t>중요한 데이터를 자동으로 백업</a:t>
            </a:r>
            <a:endParaRPr lang="en-US" altLang="ko-KR" sz="1600" dirty="0"/>
          </a:p>
          <a:p>
            <a:pPr lvl="1"/>
            <a:r>
              <a:rPr lang="en-US" altLang="ko-KR" sz="1600" dirty="0"/>
              <a:t>Visual Studio Code </a:t>
            </a:r>
            <a:r>
              <a:rPr lang="ko-KR" altLang="en-US" sz="1600" dirty="0"/>
              <a:t>개발 환경 구축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편리한 프로그래밍 </a:t>
            </a:r>
            <a:r>
              <a:rPr lang="ko-KR" altLang="en-US" sz="1600" dirty="0"/>
              <a:t>개발 </a:t>
            </a:r>
            <a:r>
              <a:rPr lang="ko-KR" altLang="en-US" sz="1600" dirty="0" smtClean="0"/>
              <a:t>환경 </a:t>
            </a:r>
            <a:r>
              <a:rPr lang="ko-KR" altLang="en-US" sz="1600" dirty="0"/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504809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14-3] </a:t>
            </a:r>
            <a:r>
              <a:rPr lang="ko-KR" altLang="en-US" dirty="0"/>
              <a:t>자동 백업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/>
              <a:t>사용자 설정하기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1-1 </a:t>
            </a:r>
            <a:r>
              <a:rPr lang="ko-KR" altLang="en-US" sz="1600" dirty="0"/>
              <a:t>리눅스 관리자인 </a:t>
            </a:r>
            <a:r>
              <a:rPr lang="en-US" altLang="ko-KR" sz="1600" dirty="0" smtClean="0"/>
              <a:t>root</a:t>
            </a:r>
            <a:r>
              <a:rPr lang="ko-KR" altLang="en-US" sz="1600" dirty="0" smtClean="0"/>
              <a:t> 활성화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비밀번호를 </a:t>
            </a:r>
            <a:r>
              <a:rPr lang="en-US" altLang="ko-KR" sz="1600" b="1" dirty="0">
                <a:solidFill>
                  <a:srgbClr val="FF0000"/>
                </a:solidFill>
              </a:rPr>
              <a:t>password</a:t>
            </a:r>
            <a:r>
              <a:rPr lang="ko-KR" altLang="en-US" sz="1600" dirty="0"/>
              <a:t>로 설정한 후 다시 </a:t>
            </a:r>
            <a:r>
              <a:rPr lang="en-US" altLang="ko-KR" sz="1600" dirty="0" err="1"/>
              <a:t>hanbit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사용자로 </a:t>
            </a:r>
            <a:r>
              <a:rPr lang="ko-KR" altLang="en-US" sz="1600" dirty="0"/>
              <a:t>접속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808820"/>
            <a:ext cx="4950550" cy="13971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6" y="3338990"/>
            <a:ext cx="7009524" cy="2228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454~457p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50670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14-3] </a:t>
            </a:r>
            <a:r>
              <a:rPr lang="ko-KR" altLang="en-US" dirty="0"/>
              <a:t>자동 백업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 err="1"/>
              <a:t>cron</a:t>
            </a:r>
            <a:r>
              <a:rPr lang="en-US" altLang="ko-KR" sz="1600" dirty="0"/>
              <a:t> </a:t>
            </a:r>
            <a:r>
              <a:rPr lang="ko-KR" altLang="en-US" sz="1600" dirty="0"/>
              <a:t>설정하기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2-1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status </a:t>
            </a:r>
            <a:r>
              <a:rPr lang="en-US" altLang="ko-KR" sz="1600" b="1" dirty="0" err="1">
                <a:solidFill>
                  <a:srgbClr val="FF0000"/>
                </a:solidFill>
              </a:rPr>
              <a:t>cron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en-US" altLang="ko-KR" sz="1600" dirty="0" err="1"/>
              <a:t>cron</a:t>
            </a:r>
            <a:r>
              <a:rPr lang="ko-KR" altLang="en-US" sz="1600" dirty="0"/>
              <a:t>과 관련 서비스가 작동하는지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Q</a:t>
            </a:r>
            <a:r>
              <a:rPr lang="ko-KR" altLang="en-US" sz="1600" dirty="0" smtClean="0"/>
              <a:t>를 눌러 종료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6" y="1853825"/>
            <a:ext cx="7009524" cy="3323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454~457p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18610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14-3] </a:t>
            </a:r>
            <a:r>
              <a:rPr lang="ko-KR" altLang="en-US" dirty="0"/>
              <a:t>자동 백업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2-2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crontab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예약 </a:t>
            </a:r>
            <a:r>
              <a:rPr lang="ko-KR" altLang="en-US" sz="1600" dirty="0" smtClean="0"/>
              <a:t>파일 열기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# </a:t>
            </a:r>
            <a:r>
              <a:rPr lang="en-US" altLang="ko-KR" sz="1600" dirty="0"/>
              <a:t>m h </a:t>
            </a:r>
            <a:r>
              <a:rPr lang="en-US" altLang="ko-KR" sz="1600" dirty="0" err="1"/>
              <a:t>dom</a:t>
            </a:r>
            <a:r>
              <a:rPr lang="en-US" altLang="ko-KR" sz="1600" dirty="0"/>
              <a:t> mon </a:t>
            </a:r>
            <a:r>
              <a:rPr lang="en-US" altLang="ko-KR" sz="1600" dirty="0" err="1"/>
              <a:t>dow</a:t>
            </a:r>
            <a:r>
              <a:rPr lang="en-US" altLang="ko-KR" sz="1600" dirty="0"/>
              <a:t> user command</a:t>
            </a:r>
            <a:r>
              <a:rPr lang="ko-KR" altLang="en-US" sz="1600" dirty="0"/>
              <a:t>부터 </a:t>
            </a:r>
            <a:r>
              <a:rPr lang="en-US" altLang="ko-KR" sz="1600" dirty="0"/>
              <a:t>#</a:t>
            </a:r>
            <a:r>
              <a:rPr lang="ko-KR" altLang="en-US" sz="1600" dirty="0"/>
              <a:t>까지 여섯 </a:t>
            </a:r>
            <a:r>
              <a:rPr lang="ko-KR" altLang="en-US" sz="1600" dirty="0" smtClean="0"/>
              <a:t>행 삭제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끝에 </a:t>
            </a:r>
            <a:r>
              <a:rPr lang="ko-KR" altLang="en-US" sz="1600" dirty="0"/>
              <a:t>‘</a:t>
            </a:r>
            <a:r>
              <a:rPr lang="en-US" altLang="ko-KR" sz="1600" dirty="0"/>
              <a:t>1</a:t>
            </a:r>
            <a:r>
              <a:rPr lang="ko-KR" altLang="en-US" sz="1600" dirty="0"/>
              <a:t>분 </a:t>
            </a:r>
            <a:r>
              <a:rPr lang="en-US" altLang="ko-KR" sz="1600" dirty="0"/>
              <a:t>2</a:t>
            </a:r>
            <a:r>
              <a:rPr lang="ko-KR" altLang="en-US" sz="1600" dirty="0"/>
              <a:t>시 </a:t>
            </a:r>
            <a:r>
              <a:rPr lang="en-US" altLang="ko-KR" sz="1600" dirty="0"/>
              <a:t>15</a:t>
            </a:r>
            <a:r>
              <a:rPr lang="ko-KR" altLang="en-US" sz="1600" dirty="0"/>
              <a:t>일 모든 월 모든 요일 </a:t>
            </a:r>
            <a:r>
              <a:rPr lang="en-US" altLang="ko-KR" sz="1600" dirty="0"/>
              <a:t>root </a:t>
            </a:r>
            <a:r>
              <a:rPr lang="ko-KR" altLang="en-US" sz="1600" dirty="0"/>
              <a:t>권한 </a:t>
            </a:r>
            <a:r>
              <a:rPr lang="en-US" altLang="ko-KR" sz="1600" dirty="0"/>
              <a:t>/root/backup.sh </a:t>
            </a:r>
            <a:r>
              <a:rPr lang="ko-KR" altLang="en-US" sz="1600" dirty="0"/>
              <a:t>실행</a:t>
            </a:r>
            <a:r>
              <a:rPr lang="ko-KR" altLang="en-US" sz="1600" dirty="0" smtClean="0"/>
              <a:t>’ </a:t>
            </a:r>
            <a:r>
              <a:rPr lang="ko-KR" altLang="en-US" sz="1600" dirty="0"/>
              <a:t>의미하는 값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74" y="1853825"/>
            <a:ext cx="3819525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4" y="2528900"/>
            <a:ext cx="6038095" cy="2838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454~457p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207705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14-3] </a:t>
            </a:r>
            <a:r>
              <a:rPr lang="ko-KR" altLang="en-US" dirty="0"/>
              <a:t>자동 백업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2-3 </a:t>
            </a:r>
            <a:r>
              <a:rPr lang="ko-KR" altLang="en-US" sz="1600" dirty="0"/>
              <a:t>다음 명령으로 </a:t>
            </a:r>
            <a:r>
              <a:rPr lang="en-US" altLang="ko-KR" sz="1600" dirty="0"/>
              <a:t>/root </a:t>
            </a:r>
            <a:r>
              <a:rPr lang="ko-KR" altLang="en-US" sz="1600" dirty="0"/>
              <a:t>디렉터리에 백업하는 스크립트 </a:t>
            </a:r>
            <a:r>
              <a:rPr lang="ko-KR" altLang="en-US" sz="1600" dirty="0" smtClean="0"/>
              <a:t>파일 생성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속성 실행 가능하게 변경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178750"/>
            <a:ext cx="4762500" cy="1762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3" y="3068960"/>
            <a:ext cx="7009524" cy="203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454~457p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3642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14-3] </a:t>
            </a:r>
            <a:r>
              <a:rPr lang="ko-KR" altLang="en-US" dirty="0"/>
              <a:t>자동 백업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2-4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backup.sh </a:t>
            </a:r>
            <a:r>
              <a:rPr lang="ko-KR" altLang="en-US" sz="1600" dirty="0" smtClean="0"/>
              <a:t>명령 실행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저장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178750"/>
            <a:ext cx="3971925" cy="1495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825375"/>
            <a:ext cx="5076190" cy="1980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454~457p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571266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14-3] </a:t>
            </a:r>
            <a:r>
              <a:rPr lang="ko-KR" altLang="en-US" dirty="0"/>
              <a:t>자동 백업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/>
              <a:t>수동으로 시간 설정하기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3-1 </a:t>
            </a:r>
            <a:r>
              <a:rPr lang="ko-KR" altLang="en-US" sz="1600" dirty="0"/>
              <a:t>수동으로 시간을 설정할 수 있도록 </a:t>
            </a:r>
            <a:r>
              <a:rPr lang="en-US" altLang="ko-KR" sz="1600" b="1" dirty="0" err="1">
                <a:solidFill>
                  <a:srgbClr val="FF0000"/>
                </a:solidFill>
              </a:rPr>
              <a:t>timedatectl</a:t>
            </a:r>
            <a:r>
              <a:rPr lang="en-US" altLang="ko-KR" sz="1600" b="1" dirty="0">
                <a:solidFill>
                  <a:srgbClr val="FF0000"/>
                </a:solidFill>
              </a:rPr>
              <a:t> set-</a:t>
            </a:r>
            <a:r>
              <a:rPr lang="en-US" altLang="ko-KR" sz="1600" b="1" dirty="0" err="1">
                <a:solidFill>
                  <a:srgbClr val="FF0000"/>
                </a:solidFill>
              </a:rPr>
              <a:t>ntp</a:t>
            </a:r>
            <a:r>
              <a:rPr lang="en-US" altLang="ko-KR" sz="1600" b="1" dirty="0">
                <a:solidFill>
                  <a:srgbClr val="FF0000"/>
                </a:solidFill>
              </a:rPr>
              <a:t> 0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3-2 </a:t>
            </a:r>
            <a:r>
              <a:rPr lang="ko-KR" altLang="en-US" sz="1600" dirty="0"/>
              <a:t>백업용 </a:t>
            </a:r>
            <a:r>
              <a:rPr lang="ko-KR" altLang="en-US" sz="1600" dirty="0" smtClean="0"/>
              <a:t>디렉터리 생성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err="1"/>
              <a:t>cron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서비스 </a:t>
            </a:r>
            <a:r>
              <a:rPr lang="ko-KR" altLang="en-US" sz="1600" dirty="0" err="1" smtClean="0"/>
              <a:t>재시작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→ </a:t>
            </a:r>
            <a:r>
              <a:rPr lang="ko-KR" altLang="en-US" sz="1600" dirty="0" smtClean="0"/>
              <a:t>이제부터 </a:t>
            </a:r>
            <a:r>
              <a:rPr lang="ko-KR" altLang="en-US" sz="1600" dirty="0"/>
              <a:t>매월 </a:t>
            </a:r>
            <a:r>
              <a:rPr lang="en-US" altLang="ko-KR" sz="1600" dirty="0"/>
              <a:t>15</a:t>
            </a:r>
            <a:r>
              <a:rPr lang="ko-KR" altLang="en-US" sz="1600" dirty="0"/>
              <a:t>일에 </a:t>
            </a:r>
            <a:r>
              <a:rPr lang="en-US" altLang="ko-KR" sz="1600" dirty="0"/>
              <a:t>/home </a:t>
            </a:r>
            <a:r>
              <a:rPr lang="ko-KR" altLang="en-US" sz="1600" dirty="0" smtClean="0"/>
              <a:t>디렉터리가 백업될 것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9" y="1466390"/>
            <a:ext cx="7009524" cy="10380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5" y="3604442"/>
            <a:ext cx="2743200" cy="781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4509120"/>
            <a:ext cx="7009524" cy="1180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454~457p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201823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14-3] </a:t>
            </a:r>
            <a:r>
              <a:rPr lang="ko-KR" altLang="en-US" dirty="0"/>
              <a:t>자동 백업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3-3 </a:t>
            </a:r>
            <a:r>
              <a:rPr lang="ko-KR" altLang="en-US" sz="1600" dirty="0"/>
              <a:t>날짜를 강제로 바꾸고 </a:t>
            </a:r>
            <a:r>
              <a:rPr lang="ko-KR" altLang="en-US" sz="1600" dirty="0" smtClean="0"/>
              <a:t>테스트하기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/>
              <a:t>‘</a:t>
            </a:r>
            <a:r>
              <a:rPr lang="en-US" altLang="ko-KR" sz="1600" dirty="0"/>
              <a:t>1</a:t>
            </a:r>
            <a:r>
              <a:rPr lang="ko-KR" altLang="en-US" sz="1600" dirty="0"/>
              <a:t>월 </a:t>
            </a:r>
            <a:r>
              <a:rPr lang="en-US" altLang="ko-KR" sz="1600" dirty="0"/>
              <a:t>15</a:t>
            </a:r>
            <a:r>
              <a:rPr lang="ko-KR" altLang="en-US" sz="1600" dirty="0"/>
              <a:t>일 </a:t>
            </a:r>
            <a:r>
              <a:rPr lang="en-US" altLang="ko-KR" sz="1600" dirty="0"/>
              <a:t>02</a:t>
            </a:r>
            <a:r>
              <a:rPr lang="ko-KR" altLang="en-US" sz="1600" dirty="0"/>
              <a:t>시 </a:t>
            </a:r>
            <a:r>
              <a:rPr lang="en-US" altLang="ko-KR" sz="1600" dirty="0"/>
              <a:t>00</a:t>
            </a:r>
            <a:r>
              <a:rPr lang="ko-KR" altLang="en-US" sz="1600" dirty="0"/>
              <a:t>분 </a:t>
            </a:r>
            <a:r>
              <a:rPr lang="en-US" altLang="ko-KR" sz="1600" dirty="0"/>
              <a:t>2026</a:t>
            </a:r>
            <a:r>
              <a:rPr lang="ko-KR" altLang="en-US" sz="1600" dirty="0"/>
              <a:t>년</a:t>
            </a:r>
            <a:r>
              <a:rPr lang="en-US" altLang="ko-KR" sz="1600" dirty="0"/>
              <a:t>(011502002026)’</a:t>
            </a:r>
            <a:r>
              <a:rPr lang="ko-KR" altLang="en-US" sz="1600" dirty="0"/>
              <a:t>으로 </a:t>
            </a:r>
            <a:r>
              <a:rPr lang="ko-KR" altLang="en-US" sz="1600" dirty="0" smtClean="0"/>
              <a:t>날짜 </a:t>
            </a:r>
            <a:r>
              <a:rPr lang="ko-KR" altLang="en-US" sz="1600" dirty="0"/>
              <a:t>바꾸고 </a:t>
            </a:r>
            <a:r>
              <a:rPr lang="en-US" altLang="ko-KR" sz="1600" dirty="0" err="1"/>
              <a:t>cron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서비스 </a:t>
            </a:r>
            <a:r>
              <a:rPr lang="ko-KR" altLang="en-US" sz="1600" dirty="0" err="1" smtClean="0"/>
              <a:t>재시작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1</a:t>
            </a:r>
            <a:r>
              <a:rPr lang="ko-KR" altLang="en-US" sz="1600" dirty="0"/>
              <a:t>분 정도 기다린 후 설정 내용이 실행되었는지 확인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6" y="1815601"/>
            <a:ext cx="3960440" cy="17219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" y="3611239"/>
            <a:ext cx="7009524" cy="30581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454~457p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670848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14-3] </a:t>
            </a:r>
            <a:r>
              <a:rPr lang="ko-KR" altLang="en-US" dirty="0"/>
              <a:t>자동 백업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3-4 </a:t>
            </a:r>
            <a:r>
              <a:rPr lang="ko-KR" altLang="en-US" sz="1600" dirty="0" smtClean="0"/>
              <a:t>원래대로 시간이 자동 설정되도록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timedatectl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set-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ntp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1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exit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명령으로 </a:t>
            </a:r>
            <a:r>
              <a:rPr lang="en-US" altLang="ko-KR" sz="1600" dirty="0" smtClean="0"/>
              <a:t>root </a:t>
            </a:r>
            <a:r>
              <a:rPr lang="ko-KR" altLang="en-US" sz="1600" dirty="0" smtClean="0"/>
              <a:t>사용자 로그아웃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→  /home </a:t>
            </a:r>
            <a:r>
              <a:rPr lang="ko-KR" altLang="en-US" sz="1600" dirty="0" smtClean="0"/>
              <a:t>폴더가 매월 </a:t>
            </a:r>
            <a:r>
              <a:rPr lang="en-US" altLang="ko-KR" sz="1600" dirty="0" smtClean="0"/>
              <a:t>15</a:t>
            </a:r>
            <a:r>
              <a:rPr lang="ko-KR" altLang="en-US" sz="1600" dirty="0" smtClean="0"/>
              <a:t>일 새벽에 자동으로 백업될 것</a:t>
            </a:r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454~457p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070702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/>
              <a:t>필수 패키지 </a:t>
            </a:r>
            <a:r>
              <a:rPr lang="ko-KR" altLang="en-US" sz="1600" dirty="0" smtClean="0"/>
              <a:t>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1-1 </a:t>
            </a:r>
            <a:r>
              <a:rPr lang="en-US" altLang="ko-KR" sz="1600" b="1" dirty="0">
                <a:solidFill>
                  <a:srgbClr val="FF0000"/>
                </a:solidFill>
              </a:rPr>
              <a:t>reboot</a:t>
            </a:r>
            <a:r>
              <a:rPr lang="en-US" altLang="ko-KR" sz="1600" dirty="0"/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재부팅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1-2 </a:t>
            </a:r>
            <a:r>
              <a:rPr lang="ko-KR" altLang="en-US" sz="1600" dirty="0" smtClean="0"/>
              <a:t>터미널 열기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–y </a:t>
            </a:r>
            <a:r>
              <a:rPr lang="en-US" altLang="ko-KR" sz="1600" b="1" dirty="0">
                <a:solidFill>
                  <a:srgbClr val="FF0000"/>
                </a:solidFill>
              </a:rPr>
              <a:t>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필수 </a:t>
            </a:r>
            <a:r>
              <a:rPr lang="ko-KR" altLang="en-US" sz="1600" dirty="0" smtClean="0"/>
              <a:t>패키지 설치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/>
              <a:t>Visual Studio Code </a:t>
            </a:r>
            <a:r>
              <a:rPr lang="ko-KR" altLang="en-US" sz="1600" dirty="0" smtClean="0"/>
              <a:t>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2-1 </a:t>
            </a:r>
            <a:r>
              <a:rPr lang="ko-KR" altLang="en-US" sz="1600" dirty="0" smtClean="0"/>
              <a:t>웹 브라우저 실행</a:t>
            </a:r>
            <a:r>
              <a:rPr lang="en-US" altLang="ko-KR" sz="1600" dirty="0" smtClean="0"/>
              <a:t>, </a:t>
            </a:r>
            <a:r>
              <a:rPr lang="en-US" altLang="ko-KR" sz="1600" dirty="0" smtClean="0">
                <a:hlinkClick r:id="rId2"/>
              </a:rPr>
              <a:t>https</a:t>
            </a:r>
            <a:r>
              <a:rPr lang="en-US" altLang="ko-KR" sz="1600" dirty="0">
                <a:hlinkClick r:id="rId2"/>
              </a:rPr>
              <a:t>://code.visualstudio.com/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접속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&lt;.deb&gt;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다운로드</a:t>
            </a: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8"/>
          <a:stretch/>
        </p:blipFill>
        <p:spPr>
          <a:xfrm>
            <a:off x="847361" y="1808820"/>
            <a:ext cx="6064899" cy="17133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b="20829"/>
          <a:stretch/>
        </p:blipFill>
        <p:spPr>
          <a:xfrm>
            <a:off x="847361" y="4194086"/>
            <a:ext cx="4270814" cy="2663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83007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2-2 </a:t>
            </a:r>
            <a:r>
              <a:rPr lang="en-US" altLang="ko-KR" sz="1600" b="1" dirty="0">
                <a:solidFill>
                  <a:srgbClr val="FF0000"/>
                </a:solidFill>
              </a:rPr>
              <a:t>cd </a:t>
            </a:r>
            <a:r>
              <a:rPr lang="ko-KR" altLang="en-US" sz="1600" b="1" dirty="0">
                <a:solidFill>
                  <a:srgbClr val="FF0000"/>
                </a:solidFill>
              </a:rPr>
              <a:t>다운로드</a:t>
            </a:r>
            <a:r>
              <a:rPr lang="en-US" altLang="ko-KR" sz="1600" b="1" dirty="0">
                <a:solidFill>
                  <a:srgbClr val="FF0000"/>
                </a:solidFill>
              </a:rPr>
              <a:t>/ </a:t>
            </a:r>
            <a:r>
              <a:rPr lang="ko-KR" altLang="en-US" sz="1600" dirty="0"/>
              <a:t>명령과 </a:t>
            </a:r>
            <a:r>
              <a:rPr lang="en-US" altLang="ko-KR" sz="1600" b="1" dirty="0">
                <a:solidFill>
                  <a:srgbClr val="FF0000"/>
                </a:solidFill>
              </a:rPr>
              <a:t>ls -l </a:t>
            </a:r>
            <a:r>
              <a:rPr lang="ko-KR" altLang="en-US" sz="1600" dirty="0" smtClean="0"/>
              <a:t>명령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다운로드된</a:t>
            </a:r>
            <a:r>
              <a:rPr lang="ko-KR" altLang="en-US" sz="1600" dirty="0"/>
              <a:t> 폴더로 </a:t>
            </a:r>
            <a:r>
              <a:rPr lang="ko-KR" altLang="en-US" sz="1600" dirty="0" smtClean="0"/>
              <a:t>이동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dpkg</a:t>
            </a:r>
            <a:r>
              <a:rPr lang="en-US" altLang="ko-KR" sz="1600" b="1" dirty="0">
                <a:solidFill>
                  <a:srgbClr val="FF0000"/>
                </a:solidFill>
              </a:rPr>
              <a:t> -</a:t>
            </a:r>
            <a:r>
              <a:rPr lang="en-US" altLang="ko-KR" sz="1600" b="1" dirty="0" err="1">
                <a:solidFill>
                  <a:srgbClr val="FF0000"/>
                </a:solidFill>
              </a:rPr>
              <a:t>i</a:t>
            </a:r>
            <a:r>
              <a:rPr lang="en-US" altLang="ko-KR" sz="1600" b="1" dirty="0">
                <a:solidFill>
                  <a:srgbClr val="FF0000"/>
                </a:solidFill>
              </a:rPr>
              <a:t> code*.deb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입력하여 설치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493785"/>
            <a:ext cx="7438095" cy="359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15421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-1 </a:t>
            </a:r>
            <a:r>
              <a:rPr lang="ko-KR" altLang="en-US" dirty="0" smtClean="0"/>
              <a:t>실무 환경의 우분투 설치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638690"/>
            <a:ext cx="8963994" cy="6167524"/>
          </a:xfrm>
        </p:spPr>
        <p:txBody>
          <a:bodyPr>
            <a:normAutofit/>
          </a:bodyPr>
          <a:lstStyle/>
          <a:p>
            <a:r>
              <a:rPr lang="ko-KR" altLang="en-US" dirty="0"/>
              <a:t>우분투 설치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우분투를 사용하는 실무 환경을 고려하여 파티션에 적절한 용량을 할당</a:t>
            </a:r>
            <a:endParaRPr lang="en-US" altLang="ko-KR" sz="1600" dirty="0"/>
          </a:p>
          <a:p>
            <a:pPr lvl="1"/>
            <a:r>
              <a:rPr lang="ko-KR" altLang="en-US" sz="1600" dirty="0"/>
              <a:t>여러 사용자가 접속하고 웹 서버와 </a:t>
            </a:r>
            <a:r>
              <a:rPr lang="en-US" altLang="ko-KR" sz="1600" dirty="0"/>
              <a:t>FTP </a:t>
            </a:r>
            <a:r>
              <a:rPr lang="ko-KR" altLang="en-US" sz="1600" dirty="0" err="1"/>
              <a:t>서버용으로</a:t>
            </a:r>
            <a:r>
              <a:rPr lang="ko-KR" altLang="en-US" sz="1600" dirty="0"/>
              <a:t> 이용한다는 전제하에 </a:t>
            </a:r>
            <a:r>
              <a:rPr lang="ko-KR" altLang="en-US" sz="1600" dirty="0" smtClean="0"/>
              <a:t>파티션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lvl="1"/>
            <a:r>
              <a:rPr lang="ko-KR" altLang="en-US" sz="1600" dirty="0"/>
              <a:t>컴퓨터에 </a:t>
            </a:r>
            <a:r>
              <a:rPr lang="en-US" altLang="ko-KR" sz="1600" dirty="0" smtClean="0"/>
              <a:t>1TB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디스크 </a:t>
            </a:r>
            <a:r>
              <a:rPr lang="en-US" altLang="ko-KR" sz="1600" dirty="0"/>
              <a:t>2</a:t>
            </a:r>
            <a:r>
              <a:rPr lang="ko-KR" altLang="en-US" sz="1600" dirty="0" smtClean="0"/>
              <a:t>개와 </a:t>
            </a:r>
            <a:r>
              <a:rPr lang="en-US" altLang="ko-KR" sz="1600" dirty="0" smtClean="0"/>
              <a:t>2GB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RAM</a:t>
            </a:r>
            <a:r>
              <a:rPr lang="ko-KR" altLang="en-US" sz="1600" dirty="0"/>
              <a:t>이 장착되어 있다고 가정하고 </a:t>
            </a:r>
            <a:r>
              <a:rPr lang="ko-KR" altLang="en-US" sz="1600" dirty="0" smtClean="0"/>
              <a:t>파티션 </a:t>
            </a:r>
            <a:r>
              <a:rPr lang="ko-KR" altLang="en-US" sz="1600" dirty="0"/>
              <a:t>구성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7238"/>
          <a:stretch/>
        </p:blipFill>
        <p:spPr>
          <a:xfrm>
            <a:off x="705013" y="2280482"/>
            <a:ext cx="7680970" cy="2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43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2-3 </a:t>
            </a:r>
            <a:r>
              <a:rPr lang="en-US" altLang="ko-KR" sz="1600" b="1" dirty="0">
                <a:solidFill>
                  <a:srgbClr val="FF0000"/>
                </a:solidFill>
              </a:rPr>
              <a:t>code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입력하면 </a:t>
            </a:r>
            <a:r>
              <a:rPr lang="en-US" altLang="ko-KR" sz="1600" dirty="0"/>
              <a:t>Visual Studio Code</a:t>
            </a:r>
            <a:r>
              <a:rPr lang="ko-KR" altLang="en-US" sz="1600" dirty="0"/>
              <a:t>가 </a:t>
            </a:r>
            <a:r>
              <a:rPr lang="ko-KR" altLang="en-US" sz="1600" dirty="0" smtClean="0"/>
              <a:t>실행됨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4"/>
          <a:stretch/>
        </p:blipFill>
        <p:spPr>
          <a:xfrm>
            <a:off x="890836" y="1223755"/>
            <a:ext cx="7425825" cy="2745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81841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/>
              <a:t>한글 환경 </a:t>
            </a:r>
            <a:r>
              <a:rPr lang="en-US" altLang="ko-KR" sz="1600" dirty="0"/>
              <a:t>Visual Studio Code </a:t>
            </a:r>
            <a:r>
              <a:rPr lang="ko-KR" altLang="en-US" sz="1600" dirty="0"/>
              <a:t>설정하기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3-1 Visual Studio Code</a:t>
            </a:r>
            <a:r>
              <a:rPr lang="ko-KR" altLang="en-US" sz="1600" dirty="0"/>
              <a:t>의 메뉴에서 </a:t>
            </a:r>
            <a:r>
              <a:rPr lang="en-US" altLang="ko-KR" sz="1600" dirty="0"/>
              <a:t>[View]-[Command Palette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3-2 ‘display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</a:t>
            </a:r>
            <a:r>
              <a:rPr lang="en-US" altLang="ko-KR" sz="1600" dirty="0"/>
              <a:t>Configure Display Language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[</a:t>
            </a:r>
            <a:r>
              <a:rPr lang="en-US" altLang="ko-KR" sz="1600" dirty="0"/>
              <a:t>Install additional languages</a:t>
            </a:r>
            <a:r>
              <a:rPr lang="en-US" altLang="ko-KR" sz="1600" dirty="0" smtClean="0"/>
              <a:t>…]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43" b="51042"/>
          <a:stretch/>
        </p:blipFill>
        <p:spPr>
          <a:xfrm>
            <a:off x="836585" y="1493785"/>
            <a:ext cx="7335815" cy="10351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3"/>
          <a:stretch/>
        </p:blipFill>
        <p:spPr>
          <a:xfrm>
            <a:off x="846114" y="3564015"/>
            <a:ext cx="7328665" cy="13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813496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3-3 </a:t>
            </a:r>
            <a:r>
              <a:rPr lang="ko-KR" altLang="en-US" sz="1600" dirty="0"/>
              <a:t>왼쪽의 목록에서 한국어의 </a:t>
            </a:r>
            <a:r>
              <a:rPr lang="en-US" altLang="ko-KR" sz="1600" dirty="0" smtClean="0"/>
              <a:t>&lt;Install&gt;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3-4 </a:t>
            </a:r>
            <a:r>
              <a:rPr lang="ko-KR" altLang="en-US" sz="1600" dirty="0"/>
              <a:t>설치가 </a:t>
            </a:r>
            <a:r>
              <a:rPr lang="ko-KR" altLang="en-US" sz="1600" dirty="0" smtClean="0"/>
              <a:t>완료되면 </a:t>
            </a:r>
            <a:r>
              <a:rPr lang="ko-KR" altLang="en-US" sz="1600" dirty="0"/>
              <a:t>오른쪽 아래의 </a:t>
            </a:r>
            <a:r>
              <a:rPr lang="en-US" altLang="ko-KR" sz="1600" dirty="0"/>
              <a:t>&lt;Restart Now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 또는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      Visual </a:t>
            </a:r>
            <a:r>
              <a:rPr lang="en-US" altLang="ko-KR" sz="1600" dirty="0"/>
              <a:t>Studio Code</a:t>
            </a:r>
            <a:r>
              <a:rPr lang="ko-KR" altLang="en-US" sz="1600" dirty="0"/>
              <a:t>를 종료하고 다시 </a:t>
            </a:r>
            <a:r>
              <a:rPr lang="en-US" altLang="ko-KR" sz="1600" b="1" dirty="0">
                <a:solidFill>
                  <a:srgbClr val="FF0000"/>
                </a:solidFill>
              </a:rPr>
              <a:t>code</a:t>
            </a:r>
            <a:r>
              <a:rPr lang="en-US" altLang="ko-KR" sz="1600" dirty="0"/>
              <a:t> </a:t>
            </a:r>
            <a:r>
              <a:rPr lang="ko-KR" altLang="en-US" sz="1600" dirty="0"/>
              <a:t>명령으로 실행 → 한글 </a:t>
            </a:r>
            <a:r>
              <a:rPr lang="ko-KR" altLang="en-US" sz="1600" dirty="0" smtClean="0"/>
              <a:t>환경으로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바뀌어 있음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b="23073"/>
          <a:stretch/>
        </p:blipFill>
        <p:spPr>
          <a:xfrm>
            <a:off x="881590" y="1133746"/>
            <a:ext cx="3195355" cy="2687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40" b="35989"/>
          <a:stretch/>
        </p:blipFill>
        <p:spPr>
          <a:xfrm>
            <a:off x="876423" y="4509120"/>
            <a:ext cx="7430992" cy="2261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06332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en-US" altLang="ko-KR" sz="1600" dirty="0"/>
              <a:t>C/C++ </a:t>
            </a:r>
            <a:r>
              <a:rPr lang="ko-KR" altLang="en-US" sz="1600" dirty="0"/>
              <a:t>개발 환경 </a:t>
            </a:r>
            <a:r>
              <a:rPr lang="ko-KR" altLang="en-US" sz="1600" dirty="0" smtClean="0"/>
              <a:t>구축하기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4-1 </a:t>
            </a:r>
            <a:r>
              <a:rPr lang="ko-KR" altLang="en-US" sz="1600" dirty="0"/>
              <a:t>터미널에서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-y install build-essential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smtClean="0"/>
              <a:t>C/C</a:t>
            </a:r>
            <a:r>
              <a:rPr lang="en-US" altLang="ko-KR" sz="1600" dirty="0"/>
              <a:t>++ </a:t>
            </a:r>
            <a:r>
              <a:rPr lang="ko-KR" altLang="en-US" sz="1600" dirty="0" smtClean="0"/>
              <a:t>컴파일러 설치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4-2 Visual Studio Code</a:t>
            </a:r>
            <a:r>
              <a:rPr lang="ko-KR" altLang="en-US" sz="1600" dirty="0"/>
              <a:t>에서 탐색기 아이콘에 이어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폴더 열기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61"/>
          <a:stretch/>
        </p:blipFill>
        <p:spPr>
          <a:xfrm>
            <a:off x="836585" y="1853826"/>
            <a:ext cx="7438095" cy="1440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4"/>
          <a:stretch/>
        </p:blipFill>
        <p:spPr>
          <a:xfrm>
            <a:off x="836585" y="3920367"/>
            <a:ext cx="7438095" cy="1934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505178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4-3 [</a:t>
            </a:r>
            <a:r>
              <a:rPr lang="ko-KR" altLang="en-US" sz="1600" dirty="0"/>
              <a:t>폴더 열기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</a:t>
            </a:r>
            <a:r>
              <a:rPr lang="en-US" altLang="ko-KR" sz="1600" dirty="0"/>
              <a:t>[</a:t>
            </a:r>
            <a:r>
              <a:rPr lang="ko-KR" altLang="en-US" sz="1600" dirty="0"/>
              <a:t>홈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폴더 만들기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적당한 이름의 폴더를 생성하고 오른쪽 위의 </a:t>
            </a:r>
            <a:r>
              <a:rPr lang="en-US" altLang="ko-KR" sz="1600" dirty="0" smtClean="0"/>
              <a:t>&lt;OK&gt;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4-4 </a:t>
            </a:r>
            <a:r>
              <a:rPr lang="ko-KR" altLang="en-US" sz="1600" dirty="0"/>
              <a:t>탐색기에서 </a:t>
            </a:r>
            <a:r>
              <a:rPr lang="en-US" altLang="ko-KR" sz="1600" dirty="0"/>
              <a:t>C_PROJECT </a:t>
            </a:r>
            <a:r>
              <a:rPr lang="ko-KR" altLang="en-US" sz="1600" dirty="0"/>
              <a:t>옆의 새 폴더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</a:t>
            </a:r>
            <a:r>
              <a:rPr lang="en-US" altLang="ko-KR" sz="1600" b="1" dirty="0" err="1">
                <a:solidFill>
                  <a:srgbClr val="FF0000"/>
                </a:solidFill>
              </a:rPr>
              <a:t>helloworld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4-5 </a:t>
            </a:r>
            <a:r>
              <a:rPr lang="en-US" altLang="ko-KR" sz="1600" dirty="0" err="1"/>
              <a:t>helloworld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폴더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새 파일 아이콘을 클릭한 후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hello.c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입력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9"/>
          <a:stretch/>
        </p:blipFill>
        <p:spPr>
          <a:xfrm>
            <a:off x="836585" y="1448780"/>
            <a:ext cx="7380820" cy="1642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33" y="3495007"/>
            <a:ext cx="2557738" cy="14117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5229200"/>
            <a:ext cx="2557738" cy="1539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19593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4-6 </a:t>
            </a:r>
            <a:r>
              <a:rPr lang="en-US" altLang="ko-KR" sz="1600" dirty="0" err="1"/>
              <a:t>hello.c</a:t>
            </a:r>
            <a:r>
              <a:rPr lang="en-US" altLang="ko-KR" sz="1600" dirty="0"/>
              <a:t> </a:t>
            </a:r>
            <a:r>
              <a:rPr lang="ko-KR" altLang="en-US" sz="1600" dirty="0"/>
              <a:t>코드 창에 다음과 같이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Ctrl + </a:t>
            </a:r>
            <a:r>
              <a:rPr lang="en-US" altLang="ko-KR" sz="1600" dirty="0" smtClean="0"/>
              <a:t>S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눌러 </a:t>
            </a:r>
            <a:r>
              <a:rPr lang="ko-KR" altLang="en-US" sz="1600" dirty="0" smtClean="0"/>
              <a:t>저장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178750"/>
            <a:ext cx="3276600" cy="1419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37" b="9415"/>
          <a:stretch/>
        </p:blipFill>
        <p:spPr>
          <a:xfrm>
            <a:off x="836585" y="2708920"/>
            <a:ext cx="6885765" cy="270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93926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5. </a:t>
            </a:r>
            <a:r>
              <a:rPr lang="en-US" altLang="ko-KR" sz="1600" dirty="0"/>
              <a:t>C/C++ </a:t>
            </a:r>
            <a:r>
              <a:rPr lang="ko-KR" altLang="en-US" sz="1600" dirty="0"/>
              <a:t>확장 설치하고 환경 설정하기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5-1 EXTENSIONS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</a:t>
            </a:r>
            <a:r>
              <a:rPr lang="en-US" altLang="ko-KR" sz="1600" dirty="0"/>
              <a:t>C/C</a:t>
            </a:r>
            <a:r>
              <a:rPr lang="en-US" altLang="ko-KR" sz="1600" dirty="0" smtClean="0"/>
              <a:t>++’</a:t>
            </a:r>
            <a:r>
              <a:rPr lang="ko-KR" altLang="en-US" sz="1600" dirty="0" smtClean="0"/>
              <a:t> 검색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C/C++ </a:t>
            </a:r>
            <a:r>
              <a:rPr lang="ko-KR" altLang="en-US" sz="1600" dirty="0"/>
              <a:t>확장의 </a:t>
            </a:r>
            <a:r>
              <a:rPr lang="en-US" altLang="ko-KR" sz="1600" dirty="0"/>
              <a:t>&lt;</a:t>
            </a:r>
            <a:r>
              <a:rPr lang="en-US" altLang="ko-KR" sz="1600" dirty="0" smtClean="0"/>
              <a:t>Install&gt;</a:t>
            </a:r>
            <a:r>
              <a:rPr lang="ko-KR" altLang="en-US" sz="1600" dirty="0" smtClean="0"/>
              <a:t> 클릭하여 설치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5-2 </a:t>
            </a:r>
            <a:r>
              <a:rPr lang="ko-KR" altLang="en-US" sz="1600" dirty="0"/>
              <a:t>설치가 완료되면 탐색기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err="1"/>
              <a:t>hello.c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더블클릭하여 파일 열기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00"/>
          <a:stretch/>
        </p:blipFill>
        <p:spPr>
          <a:xfrm>
            <a:off x="4662835" y="1178750"/>
            <a:ext cx="2745305" cy="24553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13" b="27497"/>
          <a:stretch/>
        </p:blipFill>
        <p:spPr>
          <a:xfrm>
            <a:off x="881665" y="4329100"/>
            <a:ext cx="7044508" cy="2175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84936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5-3 </a:t>
            </a:r>
            <a:r>
              <a:rPr lang="ko-KR" altLang="en-US" sz="1600" dirty="0"/>
              <a:t>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</a:t>
            </a:r>
            <a:r>
              <a:rPr lang="en-US" altLang="ko-KR" sz="1600" dirty="0"/>
              <a:t>]-[</a:t>
            </a:r>
            <a:r>
              <a:rPr lang="ko-KR" altLang="en-US" sz="1600" dirty="0"/>
              <a:t>기본 빌드 작업 구성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</a:t>
            </a:r>
            <a:r>
              <a:rPr lang="en-US" altLang="ko-KR" sz="1600" dirty="0"/>
              <a:t>C/C++: </a:t>
            </a:r>
            <a:r>
              <a:rPr lang="en-US" altLang="ko-KR" sz="1600" dirty="0" err="1"/>
              <a:t>gcc</a:t>
            </a:r>
            <a:r>
              <a:rPr lang="en-US" altLang="ko-KR" sz="1600" dirty="0"/>
              <a:t> build active file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en-US" altLang="ko-KR" sz="1600" dirty="0"/>
              <a:t>5-4 </a:t>
            </a:r>
            <a:r>
              <a:rPr lang="en-US" altLang="ko-KR" sz="1600" dirty="0" err="1"/>
              <a:t>tasks.json</a:t>
            </a:r>
            <a:r>
              <a:rPr lang="en-US" altLang="ko-KR" sz="1600" dirty="0"/>
              <a:t> </a:t>
            </a:r>
            <a:r>
              <a:rPr lang="ko-KR" altLang="en-US" sz="1600" dirty="0"/>
              <a:t>파일이 열리면 확인만 하고 </a:t>
            </a:r>
            <a:r>
              <a:rPr lang="ko-KR" altLang="en-US" sz="1600" dirty="0" smtClean="0"/>
              <a:t>닫기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0"/>
          <a:stretch/>
        </p:blipFill>
        <p:spPr>
          <a:xfrm>
            <a:off x="813899" y="1223755"/>
            <a:ext cx="7425825" cy="29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392363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6. </a:t>
            </a:r>
            <a:r>
              <a:rPr lang="ko-KR" altLang="en-US" sz="1600" dirty="0"/>
              <a:t>작성한 </a:t>
            </a:r>
            <a:r>
              <a:rPr lang="en-US" altLang="ko-KR" sz="1600" dirty="0"/>
              <a:t>C </a:t>
            </a:r>
            <a:r>
              <a:rPr lang="ko-KR" altLang="en-US" sz="1600" dirty="0"/>
              <a:t>코드 컴파일하고 실행하기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6-1 </a:t>
            </a:r>
            <a:r>
              <a:rPr lang="ko-KR" altLang="en-US" sz="1600" dirty="0"/>
              <a:t>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</a:t>
            </a:r>
            <a:r>
              <a:rPr lang="en-US" altLang="ko-KR" sz="1600" dirty="0"/>
              <a:t>]-[</a:t>
            </a:r>
            <a:r>
              <a:rPr lang="ko-KR" altLang="en-US" sz="1600" dirty="0"/>
              <a:t>빌드 작업 실행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컴파일이 </a:t>
            </a:r>
            <a:r>
              <a:rPr lang="ko-KR" altLang="en-US" sz="1600" dirty="0" smtClean="0"/>
              <a:t>진행됨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6-2 </a:t>
            </a:r>
            <a:r>
              <a:rPr lang="ko-KR" altLang="en-US" sz="1600" dirty="0"/>
              <a:t>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</a:t>
            </a:r>
            <a:r>
              <a:rPr lang="en-US" altLang="ko-KR" sz="1600" dirty="0"/>
              <a:t>]-[</a:t>
            </a:r>
            <a:r>
              <a:rPr lang="ko-KR" altLang="en-US" sz="1600" dirty="0"/>
              <a:t>새 터미널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선택하면 아래에 터미널 창이 </a:t>
            </a:r>
            <a:r>
              <a:rPr lang="ko-KR" altLang="en-US" sz="1600" dirty="0" smtClean="0"/>
              <a:t>열림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6"/>
          <a:stretch/>
        </p:blipFill>
        <p:spPr>
          <a:xfrm>
            <a:off x="791581" y="1448781"/>
            <a:ext cx="7380819" cy="4005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158838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6-3 </a:t>
            </a:r>
            <a:r>
              <a:rPr lang="en-US" altLang="ko-KR" sz="1600" b="1" dirty="0">
                <a:solidFill>
                  <a:srgbClr val="FF0000"/>
                </a:solidFill>
              </a:rPr>
              <a:t>cd </a:t>
            </a:r>
            <a:r>
              <a:rPr lang="en-US" altLang="ko-KR" sz="1600" b="1" dirty="0" err="1">
                <a:solidFill>
                  <a:srgbClr val="FF0000"/>
                </a:solidFill>
              </a:rPr>
              <a:t>helloworld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폴더 이동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ls -l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err="1"/>
              <a:t>컴파일된</a:t>
            </a:r>
            <a:r>
              <a:rPr lang="ko-KR" altLang="en-US" sz="1600" dirty="0"/>
              <a:t> 실행 파일인 </a:t>
            </a:r>
            <a:r>
              <a:rPr lang="en-US" altLang="ko-KR" sz="1600" dirty="0" smtClean="0"/>
              <a:t>hello</a:t>
            </a:r>
            <a:r>
              <a:rPr lang="ko-KR" altLang="en-US" sz="1600" dirty="0" smtClean="0"/>
              <a:t> 확인 가능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./hello </a:t>
            </a:r>
            <a:r>
              <a:rPr lang="ko-KR" altLang="en-US" sz="1600" dirty="0"/>
              <a:t>명령을 실행하여 </a:t>
            </a:r>
            <a:r>
              <a:rPr lang="ko-KR" altLang="en-US" sz="1600" dirty="0" smtClean="0"/>
              <a:t>결과 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6-4 </a:t>
            </a:r>
            <a:r>
              <a:rPr lang="ko-KR" altLang="en-US" sz="1600" dirty="0"/>
              <a:t>우분투의 터미널에서 동일한 방식으로 </a:t>
            </a:r>
            <a:r>
              <a:rPr lang="ko-KR" altLang="en-US" sz="1600" dirty="0" smtClean="0"/>
              <a:t>실행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6-5 Visual Studio Code </a:t>
            </a:r>
            <a:r>
              <a:rPr lang="ko-KR" altLang="en-US" sz="1600" dirty="0"/>
              <a:t>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]-[</a:t>
            </a:r>
            <a:r>
              <a:rPr lang="ko-KR" altLang="en-US" sz="1600" dirty="0"/>
              <a:t>폴더 닫기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작업 </a:t>
            </a:r>
            <a:r>
              <a:rPr lang="ko-KR" altLang="en-US" sz="1600" dirty="0"/>
              <a:t>종료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1"/>
          <a:stretch/>
        </p:blipFill>
        <p:spPr>
          <a:xfrm>
            <a:off x="836585" y="1493785"/>
            <a:ext cx="5542857" cy="2025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9" y="3879050"/>
            <a:ext cx="7438095" cy="2295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13354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-1 </a:t>
            </a:r>
            <a:r>
              <a:rPr lang="ko-KR" altLang="en-US" dirty="0" smtClean="0"/>
              <a:t>실무 환경의 우분투 설치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5319210"/>
            <a:ext cx="8963994" cy="1667023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사용자가 </a:t>
            </a:r>
            <a:r>
              <a:rPr lang="ko-KR" altLang="en-US" sz="1600" dirty="0"/>
              <a:t>많을 때는 시스템용 디스크가 아닌 별도의 디스크에 </a:t>
            </a:r>
            <a:r>
              <a:rPr lang="ko-KR" altLang="en-US" sz="1600" dirty="0" err="1" smtClean="0"/>
              <a:t>사용자별</a:t>
            </a:r>
            <a:r>
              <a:rPr lang="ko-KR" altLang="en-US" sz="1600" dirty="0" smtClean="0"/>
              <a:t> 공간 할당</a:t>
            </a:r>
            <a:endParaRPr lang="en-US" altLang="ko-KR" sz="1600" dirty="0"/>
          </a:p>
          <a:p>
            <a:pPr lvl="1"/>
            <a:r>
              <a:rPr lang="ko-KR" altLang="en-US" sz="1600" dirty="0"/>
              <a:t>별도의 디스크에 사용자 공간인 </a:t>
            </a:r>
            <a:r>
              <a:rPr lang="en-US" altLang="ko-KR" sz="1600" dirty="0"/>
              <a:t>/home </a:t>
            </a:r>
            <a:r>
              <a:rPr lang="ko-KR" altLang="en-US" sz="1600" dirty="0"/>
              <a:t>디렉터리를 모두 </a:t>
            </a:r>
            <a:r>
              <a:rPr lang="ko-KR" altLang="en-US" sz="1600" dirty="0" smtClean="0"/>
              <a:t>할당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310"/>
          <a:stretch/>
        </p:blipFill>
        <p:spPr>
          <a:xfrm>
            <a:off x="881590" y="1133745"/>
            <a:ext cx="7169485" cy="31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01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7.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개발 환경 구축하기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7-1 </a:t>
            </a:r>
            <a:r>
              <a:rPr lang="ko-KR" altLang="en-US" sz="1600" dirty="0"/>
              <a:t>터미널에서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-y install python3 </a:t>
            </a:r>
            <a:r>
              <a:rPr lang="ko-KR" altLang="en-US" sz="1600" dirty="0" smtClean="0"/>
              <a:t>명령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파이썬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 설치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r>
              <a:rPr lang="en-US" altLang="ko-KR" sz="1600" dirty="0"/>
              <a:t>  7-2 </a:t>
            </a:r>
            <a:r>
              <a:rPr lang="en-US" altLang="ko-KR" sz="1600" b="1" dirty="0">
                <a:solidFill>
                  <a:srgbClr val="FF0000"/>
                </a:solidFill>
              </a:rPr>
              <a:t>cd /</a:t>
            </a:r>
            <a:r>
              <a:rPr lang="en-US" altLang="ko-KR" sz="1600" b="1" dirty="0" err="1">
                <a:solidFill>
                  <a:srgbClr val="FF0000"/>
                </a:solidFill>
              </a:rPr>
              <a:t>usr</a:t>
            </a:r>
            <a:r>
              <a:rPr lang="en-US" altLang="ko-KR" sz="1600" b="1" dirty="0">
                <a:solidFill>
                  <a:srgbClr val="FF0000"/>
                </a:solidFill>
              </a:rPr>
              <a:t>/bin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폴더 이동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sudo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ln -s python3 python </a:t>
            </a:r>
            <a:r>
              <a:rPr lang="ko-KR" altLang="en-US" sz="1600" dirty="0"/>
              <a:t>명령으로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링크 </a:t>
            </a:r>
            <a:r>
              <a:rPr lang="ko-KR" altLang="en-US" sz="1600" dirty="0"/>
              <a:t>생성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10" y="1459281"/>
            <a:ext cx="7438095" cy="20857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10" y="4299117"/>
            <a:ext cx="7438095" cy="16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074326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7-3 Visual Studio Code</a:t>
            </a:r>
            <a:r>
              <a:rPr lang="ko-KR" altLang="en-US" sz="1600" dirty="0"/>
              <a:t>의 </a:t>
            </a:r>
            <a:r>
              <a:rPr lang="en-US" altLang="ko-KR" sz="1600" dirty="0"/>
              <a:t>EXTENSIONS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‘</a:t>
            </a:r>
            <a:r>
              <a:rPr lang="en-US" altLang="ko-KR" sz="1600" dirty="0"/>
              <a:t>python’</a:t>
            </a:r>
            <a:r>
              <a:rPr lang="ko-KR" altLang="en-US" sz="1600" dirty="0"/>
              <a:t>을 검색하여 맨 위에 </a:t>
            </a:r>
            <a:r>
              <a:rPr lang="ko-KR" altLang="en-US" sz="1600" dirty="0" smtClean="0"/>
              <a:t>있는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확장의 </a:t>
            </a:r>
            <a:r>
              <a:rPr lang="en-US" altLang="ko-KR" sz="1600" dirty="0" smtClean="0"/>
              <a:t>&lt;Install&gt;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 7-4 </a:t>
            </a:r>
            <a:r>
              <a:rPr lang="ko-KR" altLang="en-US" sz="1600" dirty="0"/>
              <a:t>설치가 완료되면 탐색기 아이콘에 이어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폴더 열기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/>
              <a:t>적당한 이름의 폴더를 </a:t>
            </a:r>
            <a:r>
              <a:rPr lang="ko-KR" altLang="en-US" sz="1600" dirty="0" smtClean="0"/>
              <a:t>생성하고 </a:t>
            </a:r>
            <a:r>
              <a:rPr lang="ko-KR" altLang="en-US" sz="1600" dirty="0"/>
              <a:t>오른쪽 위의 </a:t>
            </a:r>
            <a:r>
              <a:rPr lang="en-US" altLang="ko-KR" sz="1600" dirty="0" smtClean="0"/>
              <a:t>&lt;OK&gt;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493785"/>
            <a:ext cx="3197171" cy="40054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131949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7-5 </a:t>
            </a:r>
            <a:r>
              <a:rPr lang="en-US" altLang="ko-KR" sz="1600" dirty="0" smtClean="0"/>
              <a:t>PYTHON_PROJECT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새 파일 아이콘을 클릭한 후 파일 이름에 ‘</a:t>
            </a:r>
            <a:r>
              <a:rPr lang="en-US" altLang="ko-KR" sz="1600" dirty="0"/>
              <a:t>hello.py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7-6 </a:t>
            </a:r>
            <a:r>
              <a:rPr lang="ko-KR" altLang="en-US" sz="1600" dirty="0"/>
              <a:t>오른쪽 코드 창에 다음과 같이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Ctrl + S </a:t>
            </a:r>
            <a:r>
              <a:rPr lang="ko-KR" altLang="en-US" sz="1600" dirty="0"/>
              <a:t>를 눌러 저장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0"/>
          <a:stretch/>
        </p:blipFill>
        <p:spPr>
          <a:xfrm>
            <a:off x="836585" y="1493785"/>
            <a:ext cx="7425825" cy="32380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04" y="5274205"/>
            <a:ext cx="2619375" cy="59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393564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14-4] </a:t>
            </a:r>
            <a:r>
              <a:rPr lang="ko-KR" altLang="en-US" dirty="0"/>
              <a:t>우분투에서 소프트웨어 개발하기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7-7 </a:t>
            </a:r>
            <a:r>
              <a:rPr lang="ko-KR" altLang="en-US" sz="1600" dirty="0"/>
              <a:t>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</a:t>
            </a:r>
            <a:r>
              <a:rPr lang="en-US" altLang="ko-KR" sz="1600" dirty="0"/>
              <a:t>]-[</a:t>
            </a:r>
            <a:r>
              <a:rPr lang="ko-KR" altLang="en-US" sz="1600" dirty="0"/>
              <a:t>새 터미널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아래쪽에 터미널이 </a:t>
            </a:r>
            <a:r>
              <a:rPr lang="ko-KR" altLang="en-US" sz="1600" dirty="0" smtClean="0"/>
              <a:t>열림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        python hello.py </a:t>
            </a:r>
            <a:r>
              <a:rPr lang="ko-KR" altLang="en-US" sz="1600" dirty="0" smtClean="0"/>
              <a:t>명령을 </a:t>
            </a:r>
            <a:r>
              <a:rPr lang="ko-KR" altLang="en-US" sz="1600" dirty="0"/>
              <a:t>입력하면 바로 코드가 </a:t>
            </a:r>
            <a:r>
              <a:rPr lang="ko-KR" altLang="en-US" sz="1600" dirty="0" smtClean="0"/>
              <a:t>실행됨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7-8 Visual Studio Code </a:t>
            </a:r>
            <a:r>
              <a:rPr lang="ko-KR" altLang="en-US" sz="1600" dirty="0"/>
              <a:t>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]-[</a:t>
            </a:r>
            <a:r>
              <a:rPr lang="ko-KR" altLang="en-US" sz="1600" dirty="0"/>
              <a:t>폴더 닫기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작업 종료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7-9 Visual Studio </a:t>
            </a:r>
            <a:r>
              <a:rPr lang="en-US" altLang="ko-KR" sz="1600" dirty="0" smtClean="0"/>
              <a:t>Code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종료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3" b="14996"/>
          <a:stretch/>
        </p:blipFill>
        <p:spPr>
          <a:xfrm>
            <a:off x="836585" y="1538790"/>
            <a:ext cx="7214120" cy="3934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458~467p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821562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-1 </a:t>
            </a:r>
            <a:r>
              <a:rPr lang="ko-KR" altLang="en-US" dirty="0" smtClean="0"/>
              <a:t>실무 환경의 우분투 설치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863715"/>
            <a:ext cx="8963994" cy="5580619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실무 환경에 우분투를 설치하기 위한 기초 작업으로 다음과 같이 </a:t>
            </a:r>
            <a:r>
              <a:rPr lang="ko-KR" altLang="en-US" sz="1600" dirty="0" smtClean="0"/>
              <a:t>하드웨어 </a:t>
            </a:r>
            <a:r>
              <a:rPr lang="ko-KR" altLang="en-US" sz="1600" dirty="0"/>
              <a:t>구성</a:t>
            </a:r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marL="357188" lvl="1" indent="0">
              <a:buNone/>
            </a:pPr>
            <a:endParaRPr lang="en-US" altLang="ko-KR" sz="1600" dirty="0" smtClean="0"/>
          </a:p>
          <a:p>
            <a:pPr lvl="1"/>
            <a:r>
              <a:rPr lang="en-US" altLang="ko-KR" sz="1600" dirty="0" smtClean="0"/>
              <a:t>C </a:t>
            </a:r>
            <a:r>
              <a:rPr lang="ko-KR" altLang="en-US" sz="1600" dirty="0"/>
              <a:t>드라이브 외에 공간이 있는 다른 드라이브를 저장 폴더로 지정해도 </a:t>
            </a:r>
            <a:r>
              <a:rPr lang="ko-KR" altLang="en-US" sz="1600" dirty="0" smtClean="0"/>
              <a:t>상관 없음</a:t>
            </a:r>
            <a:endParaRPr lang="en-US" altLang="ko-KR" sz="1600" dirty="0"/>
          </a:p>
          <a:p>
            <a:pPr lvl="1"/>
            <a:r>
              <a:rPr lang="ko-KR" altLang="en-US" sz="1600" dirty="0"/>
              <a:t>메모리 할당은 여유가 있다면 </a:t>
            </a:r>
            <a:r>
              <a:rPr lang="en-US" altLang="ko-KR" sz="1600" dirty="0" smtClean="0"/>
              <a:t>4GB</a:t>
            </a:r>
            <a:r>
              <a:rPr lang="ko-KR" altLang="en-US" sz="1600" dirty="0" smtClean="0"/>
              <a:t> 권장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하드디스크는 필요한 만큼의 작은 용량으로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34"/>
          <a:stretch/>
        </p:blipFill>
        <p:spPr>
          <a:xfrm>
            <a:off x="637157" y="1268760"/>
            <a:ext cx="781668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818710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생성하기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1-1 BUSINESS</a:t>
            </a:r>
            <a:r>
              <a:rPr lang="ko-KR" altLang="en-US" sz="1600" dirty="0"/>
              <a:t>라는 이름의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생성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9-1] </a:t>
            </a:r>
            <a:r>
              <a:rPr lang="ko-KR" altLang="en-US" sz="1600" dirty="0" smtClean="0"/>
              <a:t>참고 </a:t>
            </a:r>
            <a:r>
              <a:rPr lang="en-US" altLang="ko-KR" sz="1600" dirty="0" smtClean="0"/>
              <a:t>)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용량이 </a:t>
            </a:r>
            <a:r>
              <a:rPr lang="en-US" altLang="ko-KR" sz="1600" dirty="0"/>
              <a:t>1TB(1024GB)</a:t>
            </a:r>
            <a:r>
              <a:rPr lang="ko-KR" altLang="en-US" sz="1600" dirty="0"/>
              <a:t>이므로 ‘</a:t>
            </a:r>
            <a:r>
              <a:rPr lang="en-US" altLang="ko-KR" sz="1600" dirty="0"/>
              <a:t>Maximum disk size (GB)’</a:t>
            </a:r>
            <a:r>
              <a:rPr lang="ko-KR" altLang="en-US" sz="1600" dirty="0"/>
              <a:t>에 ‘</a:t>
            </a:r>
            <a:r>
              <a:rPr lang="en-US" altLang="ko-KR" sz="1600" dirty="0"/>
              <a:t>1024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1-2 </a:t>
            </a:r>
            <a:r>
              <a:rPr lang="en-US" altLang="ko-KR" sz="1600" dirty="0" smtClean="0"/>
              <a:t>IOS </a:t>
            </a:r>
            <a:r>
              <a:rPr lang="ko-KR" altLang="en-US" sz="1600" dirty="0"/>
              <a:t>파일을 </a:t>
            </a:r>
            <a:r>
              <a:rPr lang="ko-KR" altLang="en-US" sz="1600" dirty="0" err="1"/>
              <a:t>가상머신에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>( [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2-1]</a:t>
            </a:r>
            <a:r>
              <a:rPr lang="ko-KR" altLang="en-US" sz="1600" dirty="0" smtClean="0"/>
              <a:t> 참고 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 </a:t>
            </a:r>
            <a:r>
              <a:rPr lang="ko-KR" altLang="en-US" sz="1600" dirty="0" smtClean="0"/>
              <a:t>파일명은 </a:t>
            </a:r>
            <a:r>
              <a:rPr lang="en-US" altLang="ko-KR" sz="1600" dirty="0" smtClean="0"/>
              <a:t>ubuntu-18.04.2- desktop-amd64.iso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1556"/>
          <a:stretch/>
        </p:blipFill>
        <p:spPr>
          <a:xfrm>
            <a:off x="791580" y="1988840"/>
            <a:ext cx="4275475" cy="2553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75174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14-1] </a:t>
            </a:r>
            <a:r>
              <a:rPr lang="ko-KR" altLang="en-US" dirty="0"/>
              <a:t>실무 환경의 우분투 설치하기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/>
              <a:t>실무 환경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2-1 [Play virtual machine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잠시 후 우분투 로고 화면이 </a:t>
            </a:r>
            <a:r>
              <a:rPr lang="ko-KR" altLang="en-US" sz="1600" dirty="0" smtClean="0"/>
              <a:t>나타남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2-2 </a:t>
            </a:r>
            <a:r>
              <a:rPr lang="ko-KR" altLang="en-US" sz="1600" dirty="0"/>
              <a:t>언어에서 ‘한국어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해상도를 변경하기 위해 </a:t>
            </a:r>
            <a:r>
              <a:rPr lang="en-US" altLang="ko-KR" sz="1600" dirty="0"/>
              <a:t>&lt;Ubuntu </a:t>
            </a:r>
            <a:r>
              <a:rPr lang="ko-KR" altLang="en-US" sz="1600" dirty="0"/>
              <a:t>체험하기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6" b="17674"/>
          <a:stretch/>
        </p:blipFill>
        <p:spPr>
          <a:xfrm>
            <a:off x="881590" y="1898830"/>
            <a:ext cx="7619048" cy="40054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8140" y="231719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438~446p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803697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2328</TotalTime>
  <Words>2807</Words>
  <Application>Microsoft Office PowerPoint</Application>
  <PresentationFormat>화면 슬라이드 쇼(4:3)</PresentationFormat>
  <Paragraphs>578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HY견명조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1-1 미니 프로젝트의 구성</vt:lpstr>
      <vt:lpstr>2-1 실무 환경의 우분투 설치</vt:lpstr>
      <vt:lpstr>2-1 실무 환경의 우분투 설치</vt:lpstr>
      <vt:lpstr>2-1 실무 환경의 우분투 설치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[실습 14-1] 실무 환경의 우분투 설치하기</vt:lpstr>
      <vt:lpstr>3-1 RAID 6 구축</vt:lpstr>
      <vt:lpstr>[실습 14-2] RAID 6 구축하기</vt:lpstr>
      <vt:lpstr>[실습 14-2] RAID 6 구축하기</vt:lpstr>
      <vt:lpstr>[실습 14-2] RAID 6 구축하기</vt:lpstr>
      <vt:lpstr>[실습 14-2] RAID 6 구축하기</vt:lpstr>
      <vt:lpstr>[실습 14-2] RAID 6 구축하기</vt:lpstr>
      <vt:lpstr>[실습 14-2] RAID 6 구축하기</vt:lpstr>
      <vt:lpstr>[실습 14-2] RAID 6 구축하기</vt:lpstr>
      <vt:lpstr>[실습 14-2] RAID 6 구축하기</vt:lpstr>
      <vt:lpstr>[실습 14-2] RAID 6 구축하기</vt:lpstr>
      <vt:lpstr>[실습 14-2] RAID 6 구축하기</vt:lpstr>
      <vt:lpstr>[실습 14-2] RAID 6 구축하기</vt:lpstr>
      <vt:lpstr>4-1 백업의 개요</vt:lpstr>
      <vt:lpstr>[실습 14-3] 자동 백업 실행하기</vt:lpstr>
      <vt:lpstr>[실습 14-3] 자동 백업 실행하기</vt:lpstr>
      <vt:lpstr>[실습 14-3] 자동 백업 실행하기</vt:lpstr>
      <vt:lpstr>[실습 14-3] 자동 백업 실행하기</vt:lpstr>
      <vt:lpstr>[실습 14-3] 자동 백업 실행하기</vt:lpstr>
      <vt:lpstr>[실습 14-3] 자동 백업 실행하기</vt:lpstr>
      <vt:lpstr>[실습 14-3] 자동 백업 실행하기</vt:lpstr>
      <vt:lpstr>[실습 14-3] 자동 백업 실행하기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[실습 14-4] 우분투에서 소프트웨어 개발하기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hhloju@hanmail.net</cp:lastModifiedBy>
  <cp:revision>855</cp:revision>
  <dcterms:created xsi:type="dcterms:W3CDTF">2012-07-23T02:34:37Z</dcterms:created>
  <dcterms:modified xsi:type="dcterms:W3CDTF">2020-01-29T03:09:48Z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